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4" r:id="rId4"/>
    <p:sldId id="275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5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23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2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9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1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4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5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1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E312-CB0D-4620-9873-7DFCCF4718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401A6-E17F-440E-901A-45436B88B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365126"/>
            <a:ext cx="8723870" cy="1325563"/>
          </a:xfrm>
        </p:spPr>
        <p:txBody>
          <a:bodyPr>
            <a:normAutofit/>
          </a:bodyPr>
          <a:lstStyle/>
          <a:p>
            <a:r>
              <a:rPr lang="en-GB" sz="3600" b="1" u="sng" dirty="0" smtClean="0"/>
              <a:t>Maintaining Biodiversity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By the end of the lesson you will be able to: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State the programmes that have been put in place to reduce the negative effects of humans on ecosystems. (4)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Describe the advantages and disadvantages of each programme. (6)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Explain why conservation programmes can be controversial. (8)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2529" y="5140411"/>
            <a:ext cx="2767914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Skills – note making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9" y="101515"/>
            <a:ext cx="7886700" cy="722269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Possible sources of conflict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751" y="889686"/>
            <a:ext cx="843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Think and discuss – why might there be issues between the conservationist and the following people: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26" y="2497387"/>
            <a:ext cx="2054104" cy="2575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397" y="1786585"/>
            <a:ext cx="2543776" cy="198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5358" y="3123473"/>
            <a:ext cx="1326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7030A0"/>
                </a:solidFill>
              </a:rPr>
              <a:t>v</a:t>
            </a:r>
            <a:endParaRPr lang="en-GB" sz="80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385" y="4202213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3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5. Know it – with out your notes!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374" y="295864"/>
            <a:ext cx="1274226" cy="1159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989" y="1259632"/>
            <a:ext cx="82460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Summarise the main ways people can help to maintain biodiversity. (5)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Suggest and example of where there may be conflict between maintaining biodiversity and human needs. (4)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Describe the trend in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                                                          emissions in the UK since                                                                      1990. (2)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Suggests how this data                                                                 demonstrates the effect on                                                   governments on carbon                                                        emission. (3)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Answer the exam Q on                                                                   recycling.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169" y="2797881"/>
            <a:ext cx="5010265" cy="31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845"/>
            <a:ext cx="7886700" cy="68107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Mark Scheme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29" y="897924"/>
            <a:ext cx="8377881" cy="5279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1. </a:t>
            </a:r>
          </a:p>
          <a:p>
            <a:r>
              <a:rPr lang="en-GB" dirty="0" smtClean="0"/>
              <a:t>breeding </a:t>
            </a:r>
            <a:r>
              <a:rPr lang="en-GB" dirty="0"/>
              <a:t>programmes for endangered species – restoring endangered species to sustainable populations, </a:t>
            </a:r>
          </a:p>
          <a:p>
            <a:r>
              <a:rPr lang="en-GB" dirty="0"/>
              <a:t>protection and regeneration of rare habitats – protecting different animals and plants, </a:t>
            </a:r>
          </a:p>
          <a:p>
            <a:r>
              <a:rPr lang="en-GB" dirty="0"/>
              <a:t>reintroduction of field margins and hedgerows – allowing biodiversity to be maintained in agricultural land, </a:t>
            </a:r>
          </a:p>
          <a:p>
            <a:r>
              <a:rPr lang="en-GB" dirty="0"/>
              <a:t>reduction of deforestation – maintaining habitats, </a:t>
            </a:r>
          </a:p>
          <a:p>
            <a:r>
              <a:rPr lang="en-GB" dirty="0"/>
              <a:t>recycling resources – reducing habitat loss and pollution 	</a:t>
            </a:r>
          </a:p>
        </p:txBody>
      </p:sp>
    </p:spTree>
    <p:extLst>
      <p:ext uri="{BB962C8B-B14F-4D97-AF65-F5344CB8AC3E}">
        <p14:creationId xmlns:p14="http://schemas.microsoft.com/office/powerpoint/2010/main" val="14605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845"/>
            <a:ext cx="7886700" cy="68107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Mark Scheme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29" y="897925"/>
            <a:ext cx="8377881" cy="414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</a:t>
            </a:r>
            <a:r>
              <a:rPr lang="en-GB" dirty="0" smtClean="0"/>
              <a:t>. For example…….</a:t>
            </a:r>
            <a:endParaRPr lang="en-GB" dirty="0"/>
          </a:p>
          <a:p>
            <a:r>
              <a:rPr lang="en-GB" dirty="0"/>
              <a:t>increased field margins limiting land available for food production, </a:t>
            </a:r>
          </a:p>
          <a:p>
            <a:pPr marL="0" indent="0">
              <a:buNone/>
            </a:pPr>
            <a:r>
              <a:rPr lang="en-GB" dirty="0"/>
              <a:t>• reduction of deforestation limiting land available for food production, </a:t>
            </a:r>
          </a:p>
          <a:p>
            <a:pPr marL="0" indent="0">
              <a:buNone/>
            </a:pPr>
            <a:r>
              <a:rPr lang="en-GB" dirty="0"/>
              <a:t>• taxes on landfill waste increasing costs to businesses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0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845"/>
            <a:ext cx="7886700" cy="68107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Mark Scheme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29" y="897925"/>
            <a:ext cx="8377881" cy="414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3. </a:t>
            </a:r>
          </a:p>
          <a:p>
            <a:pPr marL="0" indent="0">
              <a:buNone/>
            </a:pPr>
            <a:r>
              <a:rPr lang="en-GB" dirty="0" smtClean="0"/>
              <a:t>General decrease in CO</a:t>
            </a:r>
            <a:r>
              <a:rPr lang="en-GB" baseline="-25000" dirty="0" smtClean="0"/>
              <a:t>2</a:t>
            </a:r>
            <a:r>
              <a:rPr lang="en-GB" dirty="0" smtClean="0"/>
              <a:t> emissions.   </a:t>
            </a:r>
          </a:p>
          <a:p>
            <a:pPr marL="0" indent="0">
              <a:buNone/>
            </a:pPr>
            <a:r>
              <a:rPr lang="en-GB" dirty="0" smtClean="0"/>
              <a:t>Data quote – for example, “in 1990 the total    greenhouse gas emissions was 790 million tonnes, but in 2010 the greenhouse gas emissions had fallen to 600 million tonnes.”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845"/>
            <a:ext cx="7886700" cy="68107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Mark Scheme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0129" y="897925"/>
            <a:ext cx="8377881" cy="414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. </a:t>
            </a:r>
          </a:p>
          <a:p>
            <a:r>
              <a:rPr lang="en-GB" dirty="0" smtClean="0"/>
              <a:t>Data </a:t>
            </a:r>
            <a:r>
              <a:rPr lang="en-GB" dirty="0"/>
              <a:t>suggests that Kyoto agreement drove UK government to take action to limit carbon dioxide emissions </a:t>
            </a:r>
          </a:p>
          <a:p>
            <a:r>
              <a:rPr lang="en-GB" dirty="0"/>
              <a:t>and that government intervention via legislation </a:t>
            </a:r>
          </a:p>
          <a:p>
            <a:r>
              <a:rPr lang="en-GB" dirty="0"/>
              <a:t>has been successful. 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4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59" y="4562108"/>
            <a:ext cx="2358081" cy="2358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" y="4624298"/>
            <a:ext cx="2792127" cy="2233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9" y="79203"/>
            <a:ext cx="7886700" cy="464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Guess the conservation programme……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09" y="508382"/>
            <a:ext cx="2898636" cy="1922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94" y="2537400"/>
            <a:ext cx="2866124" cy="1631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2" y="311450"/>
            <a:ext cx="2825580" cy="2119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372" y="2662882"/>
            <a:ext cx="1870633" cy="1870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4863" y="603544"/>
            <a:ext cx="263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Breeding programmes 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27843" y="1546162"/>
            <a:ext cx="263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Hedgerows around crop fields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31264" y="2750116"/>
            <a:ext cx="263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Reducing deforestation 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5403" y="4763855"/>
            <a:ext cx="263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Recycling 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631" y="4163215"/>
            <a:ext cx="300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Protection of rare habitats 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13553" y="4740219"/>
            <a:ext cx="1648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Reduce carbon dioxide emissions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912" y="4163215"/>
            <a:ext cx="1728490" cy="2314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88096" y="4660830"/>
            <a:ext cx="145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Peat free compost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92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09" y="1435272"/>
            <a:ext cx="5064807" cy="443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319" y="304799"/>
            <a:ext cx="492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Redhill Learning Skills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208"/>
            <a:ext cx="9144000" cy="47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Note Taking Structure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633"/>
            <a:ext cx="8229600" cy="4761656"/>
          </a:xfrm>
        </p:spPr>
        <p:txBody>
          <a:bodyPr/>
          <a:lstStyle/>
          <a:p>
            <a:pPr marL="0" indent="0">
              <a:buNone/>
              <a:tabLst>
                <a:tab pos="2911475" algn="l"/>
              </a:tabLst>
            </a:pPr>
            <a:r>
              <a:rPr lang="en-GB" altLang="en-US" sz="4400" b="1" dirty="0">
                <a:solidFill>
                  <a:srgbClr val="FF0000"/>
                </a:solidFill>
              </a:rPr>
              <a:t>P</a:t>
            </a:r>
            <a:r>
              <a:rPr lang="en-GB" altLang="en-US" dirty="0"/>
              <a:t> = Purpose – why are we doing this?</a:t>
            </a:r>
          </a:p>
          <a:p>
            <a:pPr marL="0" indent="0">
              <a:buNone/>
              <a:tabLst>
                <a:tab pos="2911475" algn="l"/>
              </a:tabLst>
            </a:pPr>
            <a:r>
              <a:rPr lang="en-GB" altLang="en-US" sz="4400" b="1" dirty="0">
                <a:solidFill>
                  <a:srgbClr val="FF0000"/>
                </a:solidFill>
              </a:rPr>
              <a:t>R</a:t>
            </a:r>
            <a:r>
              <a:rPr lang="en-GB" altLang="en-US" dirty="0"/>
              <a:t> = Read – for the gist then specifically </a:t>
            </a:r>
          </a:p>
          <a:p>
            <a:pPr marL="0" indent="0">
              <a:buNone/>
              <a:tabLst>
                <a:tab pos="2911475" algn="l"/>
              </a:tabLst>
            </a:pPr>
            <a:r>
              <a:rPr lang="en-GB" altLang="en-US" sz="4400" b="1" dirty="0">
                <a:solidFill>
                  <a:srgbClr val="FF0000"/>
                </a:solidFill>
              </a:rPr>
              <a:t>A</a:t>
            </a:r>
            <a:r>
              <a:rPr lang="en-GB" altLang="en-US" dirty="0"/>
              <a:t> = Apply – to a framework</a:t>
            </a:r>
          </a:p>
          <a:p>
            <a:pPr marL="0" indent="0">
              <a:buNone/>
              <a:tabLst>
                <a:tab pos="2911475" algn="l"/>
              </a:tabLst>
            </a:pPr>
            <a:r>
              <a:rPr lang="en-GB" altLang="en-US" sz="4400" b="1" dirty="0">
                <a:solidFill>
                  <a:srgbClr val="FF0000"/>
                </a:solidFill>
              </a:rPr>
              <a:t>N</a:t>
            </a:r>
            <a:r>
              <a:rPr lang="en-GB" altLang="en-US" dirty="0"/>
              <a:t> = Notes – techniques like abbreviations</a:t>
            </a:r>
          </a:p>
          <a:p>
            <a:pPr marL="0" indent="0">
              <a:buNone/>
              <a:tabLst>
                <a:tab pos="2911475" algn="l"/>
              </a:tabLst>
            </a:pPr>
            <a:r>
              <a:rPr lang="en-GB" altLang="en-US" sz="4400" b="1" dirty="0">
                <a:solidFill>
                  <a:srgbClr val="FF0000"/>
                </a:solidFill>
              </a:rPr>
              <a:t>K</a:t>
            </a:r>
            <a:r>
              <a:rPr lang="en-GB" altLang="en-US" dirty="0"/>
              <a:t> = Know it – an activity that does </a:t>
            </a:r>
            <a:r>
              <a:rPr lang="en-GB" altLang="en-US" dirty="0" smtClean="0"/>
              <a:t>something </a:t>
            </a:r>
            <a:r>
              <a:rPr lang="en-GB" altLang="en-US" dirty="0"/>
              <a:t>with the notes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02" y="210636"/>
            <a:ext cx="1938696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1. Purpose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13364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You need to be able to do these things by the end of the lesson: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State the programmes that have been put in place to reduce the negative effects of humans on ecosystems. (4)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Describe the advantages and disadvantages of each programme. (6)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Explain why conservation programmes can be controversial. (8)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2. Read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157"/>
            <a:ext cx="8507288" cy="4942132"/>
          </a:xfrm>
        </p:spPr>
        <p:txBody>
          <a:bodyPr/>
          <a:lstStyle/>
          <a:p>
            <a:pPr marL="0" indent="0">
              <a:buNone/>
              <a:tabLst>
                <a:tab pos="2911475" algn="l"/>
              </a:tabLst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One resource is not enough! Gather information from a number of places.</a:t>
            </a:r>
          </a:p>
          <a:p>
            <a:pPr>
              <a:tabLst>
                <a:tab pos="2911475" algn="l"/>
              </a:tabLst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Read pages 298 – 299 of the big biology textbook.</a:t>
            </a:r>
          </a:p>
          <a:p>
            <a:pPr>
              <a:tabLst>
                <a:tab pos="2911475" algn="l"/>
              </a:tabLst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Read pages 362 – 363 of the small biology textbook.</a:t>
            </a:r>
          </a:p>
          <a:p>
            <a:pPr marL="0" indent="0">
              <a:buNone/>
              <a:tabLst>
                <a:tab pos="2911475" algn="l"/>
              </a:tabLst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952" y="3038347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6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3. Apply to a Framework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" y="876250"/>
            <a:ext cx="9144000" cy="57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851238"/>
            <a:ext cx="1866900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4</a:t>
            </a:r>
            <a:r>
              <a:rPr lang="en-GB" b="1" dirty="0" smtClean="0">
                <a:solidFill>
                  <a:srgbClr val="7030A0"/>
                </a:solidFill>
              </a:rPr>
              <a:t>. Notes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633"/>
            <a:ext cx="8229600" cy="4761656"/>
          </a:xfrm>
        </p:spPr>
        <p:txBody>
          <a:bodyPr/>
          <a:lstStyle/>
          <a:p>
            <a:pPr marL="0" indent="0">
              <a:buNone/>
              <a:tabLst>
                <a:tab pos="2911475" algn="l"/>
              </a:tabLst>
            </a:pP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tabLst>
                <a:tab pos="2911475" algn="l"/>
              </a:tabLst>
            </a:pP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tabLst>
                <a:tab pos="2911475" algn="l"/>
              </a:tabLst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2016225" cy="1665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76" y="3068960"/>
            <a:ext cx="3777573" cy="2046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7316" y="715399"/>
            <a:ext cx="1589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 smtClean="0">
                <a:solidFill>
                  <a:srgbClr val="00B050"/>
                </a:solidFill>
              </a:rPr>
              <a:t>1°</a:t>
            </a:r>
            <a:endParaRPr lang="en-GB" sz="7000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451216"/>
            <a:ext cx="1282814" cy="2138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954" y="3861048"/>
            <a:ext cx="1444723" cy="14447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9579" y="5342697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Text Speak</a:t>
            </a:r>
            <a:endParaRPr lang="en-GB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520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Maintaining Biodiversity By the end of the lesson you will be able to:</vt:lpstr>
      <vt:lpstr>PowerPoint Presentation</vt:lpstr>
      <vt:lpstr>PowerPoint Presentation</vt:lpstr>
      <vt:lpstr>PowerPoint Presentation</vt:lpstr>
      <vt:lpstr>Note Taking Structure</vt:lpstr>
      <vt:lpstr>1. Purpose</vt:lpstr>
      <vt:lpstr>2. Read</vt:lpstr>
      <vt:lpstr>3. Apply to a Framework</vt:lpstr>
      <vt:lpstr>4. Notes</vt:lpstr>
      <vt:lpstr>Possible sources of conflict</vt:lpstr>
      <vt:lpstr>5. Know it – with out your notes!</vt:lpstr>
      <vt:lpstr>Mark Scheme</vt:lpstr>
      <vt:lpstr>Mark Scheme</vt:lpstr>
      <vt:lpstr>Mark Scheme</vt:lpstr>
      <vt:lpstr>Mark Scheme</vt:lpstr>
    </vt:vector>
  </TitlesOfParts>
  <Company>The Redhill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Biodiversity By the end of the lesson you will be able to:</dc:title>
  <dc:creator>M.Imrie</dc:creator>
  <cp:lastModifiedBy>M.Imrie</cp:lastModifiedBy>
  <cp:revision>16</cp:revision>
  <dcterms:created xsi:type="dcterms:W3CDTF">2017-07-10T12:35:01Z</dcterms:created>
  <dcterms:modified xsi:type="dcterms:W3CDTF">2019-03-19T09:04:17Z</dcterms:modified>
</cp:coreProperties>
</file>