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44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C3AF7-2DCB-40AE-AE9E-2F032CA0A571}" type="datetimeFigureOut">
              <a:rPr lang="en-GB" smtClean="0"/>
              <a:t>20/05/2019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45C82-D961-4A11-A9A9-640FC0AC7C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5103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C3AF7-2DCB-40AE-AE9E-2F032CA0A571}" type="datetimeFigureOut">
              <a:rPr lang="en-GB" smtClean="0"/>
              <a:t>20/05/2019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45C82-D961-4A11-A9A9-640FC0AC7C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31765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C3AF7-2DCB-40AE-AE9E-2F032CA0A571}" type="datetimeFigureOut">
              <a:rPr lang="en-GB" smtClean="0"/>
              <a:t>20/05/2019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45C82-D961-4A11-A9A9-640FC0AC7C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90065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C3AF7-2DCB-40AE-AE9E-2F032CA0A571}" type="datetimeFigureOut">
              <a:rPr lang="en-GB" smtClean="0"/>
              <a:t>20/05/2019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45C82-D961-4A11-A9A9-640FC0AC7C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5915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C3AF7-2DCB-40AE-AE9E-2F032CA0A571}" type="datetimeFigureOut">
              <a:rPr lang="en-GB" smtClean="0"/>
              <a:t>20/05/2019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45C82-D961-4A11-A9A9-640FC0AC7C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56783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C3AF7-2DCB-40AE-AE9E-2F032CA0A571}" type="datetimeFigureOut">
              <a:rPr lang="en-GB" smtClean="0"/>
              <a:t>20/05/2019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45C82-D961-4A11-A9A9-640FC0AC7C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22191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C3AF7-2DCB-40AE-AE9E-2F032CA0A571}" type="datetimeFigureOut">
              <a:rPr lang="en-GB" smtClean="0"/>
              <a:t>20/05/2019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45C82-D961-4A11-A9A9-640FC0AC7C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60864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C3AF7-2DCB-40AE-AE9E-2F032CA0A571}" type="datetimeFigureOut">
              <a:rPr lang="en-GB" smtClean="0"/>
              <a:t>20/05/2019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45C82-D961-4A11-A9A9-640FC0AC7C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08408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C3AF7-2DCB-40AE-AE9E-2F032CA0A571}" type="datetimeFigureOut">
              <a:rPr lang="en-GB" smtClean="0"/>
              <a:t>20/05/2019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45C82-D961-4A11-A9A9-640FC0AC7C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63412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C3AF7-2DCB-40AE-AE9E-2F032CA0A571}" type="datetimeFigureOut">
              <a:rPr lang="en-GB" smtClean="0"/>
              <a:t>20/05/2019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45C82-D961-4A11-A9A9-640FC0AC7C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15190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C3AF7-2DCB-40AE-AE9E-2F032CA0A571}" type="datetimeFigureOut">
              <a:rPr lang="en-GB" smtClean="0"/>
              <a:t>20/05/2019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45C82-D961-4A11-A9A9-640FC0AC7C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96263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2C3AF7-2DCB-40AE-AE9E-2F032CA0A571}" type="datetimeFigureOut">
              <a:rPr lang="en-GB" smtClean="0"/>
              <a:t>20/05/2019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B45C82-D961-4A11-A9A9-640FC0AC7C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3629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8974" name="Group 62"/>
          <p:cNvGraphicFramePr>
            <a:graphicFrameLocks noGrp="1"/>
          </p:cNvGraphicFramePr>
          <p:nvPr>
            <p:extLst/>
          </p:nvPr>
        </p:nvGraphicFramePr>
        <p:xfrm>
          <a:off x="0" y="0"/>
          <a:ext cx="9144000" cy="6858000"/>
        </p:xfrm>
        <a:graphic>
          <a:graphicData uri="http://schemas.openxmlformats.org/drawingml/2006/table">
            <a:tbl>
              <a:tblPr/>
              <a:tblGrid>
                <a:gridCol w="2284413"/>
                <a:gridCol w="2287587"/>
                <a:gridCol w="2286000"/>
                <a:gridCol w="2286000"/>
              </a:tblGrid>
              <a:tr h="3127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pitchFamily="34" charset="0"/>
                          <a:ea typeface="MS Mincho"/>
                          <a:cs typeface="Arial" pitchFamily="34" charset="0"/>
                        </a:rPr>
                        <a:t>Emphasising </a:t>
                      </a:r>
                      <a:r>
                        <a:rPr kumimoji="0" lang="en-GB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Mincho"/>
                          <a:cs typeface="Arial" pitchFamily="34" charset="0"/>
                        </a:rPr>
                        <a:t>(stress importance)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7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Mincho"/>
                          <a:cs typeface="Arial" pitchFamily="34" charset="0"/>
                        </a:rPr>
                        <a:t>above all</a:t>
                      </a: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Mincho"/>
                          <a:cs typeface="MS Mincho"/>
                        </a:rPr>
                        <a:t>in particular</a:t>
                      </a: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Mincho"/>
                          <a:cs typeface="MS Mincho"/>
                        </a:rPr>
                        <a:t>especially</a:t>
                      </a: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Mincho"/>
                          <a:cs typeface="MS Mincho"/>
                        </a:rPr>
                        <a:t>significantly</a:t>
                      </a: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Mincho"/>
                          <a:cs typeface="MS Mincho"/>
                        </a:rPr>
                        <a:t>indeed</a:t>
                      </a: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Mincho"/>
                          <a:cs typeface="MS Mincho"/>
                        </a:rPr>
                        <a:t>notably</a:t>
                      </a: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pitchFamily="34" charset="0"/>
                          <a:ea typeface="MS Mincho"/>
                          <a:cs typeface="Arial" pitchFamily="34" charset="0"/>
                        </a:rPr>
                        <a:t>Illustrating</a:t>
                      </a:r>
                      <a:r>
                        <a:rPr kumimoji="0" lang="en-GB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Mincho"/>
                          <a:cs typeface="Arial" pitchFamily="34" charset="0"/>
                        </a:rPr>
                        <a:t> (give examples)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7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Mincho"/>
                          <a:cs typeface="Arial" pitchFamily="34" charset="0"/>
                        </a:rPr>
                        <a:t>for example</a:t>
                      </a: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Mincho"/>
                          <a:cs typeface="MS Mincho"/>
                        </a:rPr>
                        <a:t>such as</a:t>
                      </a: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Mincho"/>
                          <a:cs typeface="MS Mincho"/>
                        </a:rPr>
                        <a:t>for instance</a:t>
                      </a: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Mincho"/>
                          <a:cs typeface="MS Mincho"/>
                        </a:rPr>
                        <a:t>as shown by</a:t>
                      </a: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Mincho"/>
                          <a:cs typeface="MS Mincho"/>
                        </a:rPr>
                        <a:t>in the case of</a:t>
                      </a: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Mincho"/>
                          <a:cs typeface="MS Mincho"/>
                        </a:rPr>
                        <a:t> </a:t>
                      </a:r>
                      <a:endParaRPr kumimoji="0" lang="en-GB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pitchFamily="34" charset="0"/>
                          <a:ea typeface="MS Mincho"/>
                          <a:cs typeface="Arial" pitchFamily="34" charset="0"/>
                        </a:rPr>
                        <a:t>Adding</a:t>
                      </a:r>
                      <a:r>
                        <a:rPr kumimoji="0" lang="en-GB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Mincho"/>
                          <a:cs typeface="Arial" pitchFamily="34" charset="0"/>
                        </a:rPr>
                        <a:t> (give extra detail)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7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Mincho"/>
                          <a:cs typeface="Arial" pitchFamily="34" charset="0"/>
                        </a:rPr>
                        <a:t>and</a:t>
                      </a: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Mincho"/>
                          <a:cs typeface="MS Mincho"/>
                        </a:rPr>
                        <a:t>also</a:t>
                      </a: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Mincho"/>
                          <a:cs typeface="MS Mincho"/>
                        </a:rPr>
                        <a:t>as well as</a:t>
                      </a: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Mincho"/>
                          <a:cs typeface="MS Mincho"/>
                        </a:rPr>
                        <a:t>moreover</a:t>
                      </a: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Mincho"/>
                          <a:cs typeface="MS Mincho"/>
                        </a:rPr>
                        <a:t>too</a:t>
                      </a: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pitchFamily="34" charset="0"/>
                          <a:ea typeface="MS Mincho"/>
                          <a:cs typeface="Arial" pitchFamily="34" charset="0"/>
                        </a:rPr>
                        <a:t>Cause and effect</a:t>
                      </a: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pitchFamily="34" charset="0"/>
                          <a:ea typeface="MS Mincho"/>
                          <a:cs typeface="Arial" pitchFamily="34" charset="0"/>
                        </a:rPr>
                        <a:t> </a:t>
                      </a:r>
                      <a:r>
                        <a:rPr kumimoji="0" lang="en-GB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Mincho"/>
                          <a:cs typeface="Arial" pitchFamily="34" charset="0"/>
                        </a:rPr>
                        <a:t>(essential for explaining)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7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Mincho"/>
                          <a:cs typeface="Arial" pitchFamily="34" charset="0"/>
                        </a:rPr>
                        <a:t>because</a:t>
                      </a: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Mincho"/>
                          <a:cs typeface="MS Mincho"/>
                        </a:rPr>
                        <a:t>so</a:t>
                      </a: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Mincho"/>
                          <a:cs typeface="MS Mincho"/>
                        </a:rPr>
                        <a:t>therefore</a:t>
                      </a: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Mincho"/>
                          <a:cs typeface="MS Mincho"/>
                        </a:rPr>
                        <a:t>due to</a:t>
                      </a: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Mincho"/>
                          <a:cs typeface="MS Mincho"/>
                        </a:rPr>
                        <a:t>consequently</a:t>
                      </a: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Mincho"/>
                          <a:cs typeface="MS Mincho"/>
                        </a:rPr>
                        <a:t>as a result</a:t>
                      </a: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Mincho"/>
                          <a:cs typeface="MS Mincho"/>
                        </a:rPr>
                        <a:t> </a:t>
                      </a:r>
                      <a:endParaRPr kumimoji="0" lang="en-GB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730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pitchFamily="34" charset="0"/>
                          <a:ea typeface="MS Mincho"/>
                          <a:cs typeface="Arial" pitchFamily="34" charset="0"/>
                        </a:rPr>
                        <a:t>Comparing</a:t>
                      </a:r>
                      <a:r>
                        <a:rPr kumimoji="0" lang="en-GB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34" charset="0"/>
                          <a:ea typeface="MS Mincho"/>
                          <a:cs typeface="Arial" pitchFamily="34" charset="0"/>
                        </a:rPr>
                        <a:t> </a:t>
                      </a:r>
                      <a:r>
                        <a:rPr kumimoji="0" lang="en-GB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Mincho"/>
                          <a:cs typeface="Arial" pitchFamily="34" charset="0"/>
                        </a:rPr>
                        <a:t>(show similarity)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7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Mincho"/>
                          <a:cs typeface="Arial" pitchFamily="34" charset="0"/>
                        </a:rPr>
                        <a:t>equally</a:t>
                      </a: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Mincho"/>
                          <a:cs typeface="MS Mincho"/>
                        </a:rPr>
                        <a:t>in the same way</a:t>
                      </a: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Mincho"/>
                          <a:cs typeface="MS Mincho"/>
                        </a:rPr>
                        <a:t>similarly</a:t>
                      </a: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Mincho"/>
                          <a:cs typeface="MS Mincho"/>
                        </a:rPr>
                        <a:t>likewise</a:t>
                      </a: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Mincho"/>
                          <a:cs typeface="MS Mincho"/>
                        </a:rPr>
                        <a:t>as with</a:t>
                      </a: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Mincho"/>
                          <a:cs typeface="MS Mincho"/>
                        </a:rPr>
                        <a:t>like</a:t>
                      </a: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pitchFamily="34" charset="0"/>
                          <a:ea typeface="MS Mincho"/>
                          <a:cs typeface="Arial" pitchFamily="34" charset="0"/>
                        </a:rPr>
                        <a:t>Contrasting</a:t>
                      </a:r>
                      <a:r>
                        <a:rPr kumimoji="0" lang="en-GB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Mincho"/>
                          <a:cs typeface="Arial" pitchFamily="34" charset="0"/>
                        </a:rPr>
                        <a:t> (show difference)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Mincho"/>
                          <a:cs typeface="Arial" pitchFamily="34" charset="0"/>
                        </a:rPr>
                        <a:t>instead of</a:t>
                      </a: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Mincho"/>
                          <a:cs typeface="MS Mincho"/>
                        </a:rPr>
                        <a:t>whereas</a:t>
                      </a: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Mincho"/>
                          <a:cs typeface="MS Mincho"/>
                        </a:rPr>
                        <a:t>otherwise</a:t>
                      </a: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Mincho"/>
                          <a:cs typeface="MS Mincho"/>
                        </a:rPr>
                        <a:t>unlike</a:t>
                      </a: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Mincho"/>
                          <a:cs typeface="MS Mincho"/>
                        </a:rPr>
                        <a:t>on the other hand</a:t>
                      </a: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Mincho"/>
                          <a:cs typeface="MS Mincho"/>
                        </a:rPr>
                        <a:t>but</a:t>
                      </a: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Mincho"/>
                          <a:cs typeface="MS Mincho"/>
                        </a:rPr>
                        <a:t>alternatively</a:t>
                      </a: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pitchFamily="34" charset="0"/>
                          <a:ea typeface="MS Mincho"/>
                          <a:cs typeface="Arial" pitchFamily="34" charset="0"/>
                        </a:rPr>
                        <a:t>Sequencing</a:t>
                      </a:r>
                      <a:r>
                        <a:rPr kumimoji="0" lang="en-GB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34" charset="0"/>
                          <a:ea typeface="MS Mincho"/>
                          <a:cs typeface="Arial" pitchFamily="34" charset="0"/>
                        </a:rPr>
                        <a:t> </a:t>
                      </a:r>
                      <a:r>
                        <a:rPr kumimoji="0" lang="en-GB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Mincho"/>
                          <a:cs typeface="Arial" pitchFamily="34" charset="0"/>
                        </a:rPr>
                        <a:t>(placing things in order)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Mincho"/>
                          <a:cs typeface="Arial" pitchFamily="34" charset="0"/>
                        </a:rPr>
                        <a:t>next</a:t>
                      </a: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Mincho"/>
                          <a:cs typeface="MS Mincho"/>
                        </a:rPr>
                        <a:t>then</a:t>
                      </a: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Mincho"/>
                          <a:cs typeface="MS Mincho"/>
                        </a:rPr>
                        <a:t>first, second, third,…</a:t>
                      </a: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Mincho"/>
                          <a:cs typeface="MS Mincho"/>
                        </a:rPr>
                        <a:t>finally</a:t>
                      </a: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Mincho"/>
                          <a:cs typeface="MS Mincho"/>
                        </a:rPr>
                        <a:t>meanwhile</a:t>
                      </a: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Mincho"/>
                          <a:cs typeface="MS Mincho"/>
                        </a:rPr>
                        <a:t>after</a:t>
                      </a: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Mincho"/>
                          <a:cs typeface="MS Mincho"/>
                        </a:rPr>
                        <a:t>later</a:t>
                      </a: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pitchFamily="34" charset="0"/>
                          <a:ea typeface="MS Mincho"/>
                          <a:cs typeface="Arial" pitchFamily="34" charset="0"/>
                        </a:rPr>
                        <a:t>Qualifying</a:t>
                      </a:r>
                      <a:r>
                        <a:rPr kumimoji="0" lang="en-GB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34" charset="0"/>
                          <a:ea typeface="MS Mincho"/>
                          <a:cs typeface="Arial" pitchFamily="34" charset="0"/>
                        </a:rPr>
                        <a:t> </a:t>
                      </a:r>
                      <a:r>
                        <a:rPr kumimoji="0" lang="en-GB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Mincho"/>
                          <a:cs typeface="Arial" pitchFamily="34" charset="0"/>
                        </a:rPr>
                        <a:t>(showing exceptions)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7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  <a:ea typeface="MS Mincho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Mincho"/>
                          <a:cs typeface="Arial" pitchFamily="34" charset="0"/>
                        </a:rPr>
                        <a:t>however</a:t>
                      </a: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Mincho"/>
                          <a:cs typeface="MS Mincho"/>
                        </a:rPr>
                        <a:t>although</a:t>
                      </a: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Mincho"/>
                          <a:cs typeface="MS Mincho"/>
                        </a:rPr>
                        <a:t>unless</a:t>
                      </a: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Mincho"/>
                          <a:cs typeface="MS Mincho"/>
                        </a:rPr>
                        <a:t>except</a:t>
                      </a: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Mincho"/>
                          <a:cs typeface="MS Mincho"/>
                        </a:rPr>
                        <a:t>if</a:t>
                      </a: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Mincho"/>
                          <a:cs typeface="MS Mincho"/>
                        </a:rPr>
                        <a:t>as long as</a:t>
                      </a: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Mincho"/>
                          <a:cs typeface="MS Mincho"/>
                        </a:rPr>
                        <a:t>apart from</a:t>
                      </a: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Mincho"/>
                          <a:cs typeface="MS Mincho"/>
                        </a:rPr>
                        <a:t>yet</a:t>
                      </a: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Mincho"/>
                          <a:cs typeface="MS Mincho"/>
                        </a:rPr>
                        <a:t>but</a:t>
                      </a: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27373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128</Words>
  <Application>Microsoft Office PowerPoint</Application>
  <PresentationFormat>On-screen Show (4:3)</PresentationFormat>
  <Paragraphs>67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MS Mincho</vt:lpstr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>The Redhill Academy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M.Imrie</dc:creator>
  <cp:lastModifiedBy>M.Imrie</cp:lastModifiedBy>
  <cp:revision>1</cp:revision>
  <dcterms:created xsi:type="dcterms:W3CDTF">2019-05-20T12:38:46Z</dcterms:created>
  <dcterms:modified xsi:type="dcterms:W3CDTF">2019-05-20T12:39:08Z</dcterms:modified>
</cp:coreProperties>
</file>