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76" r:id="rId2"/>
    <p:sldId id="275" r:id="rId3"/>
  </p:sldIdLst>
  <p:sldSz cx="9144000" cy="6858000" type="screen4x3"/>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116" d="100"/>
          <a:sy n="116" d="100"/>
        </p:scale>
        <p:origin x="1410" y="108"/>
      </p:cViewPr>
      <p:guideLst/>
    </p:cSldViewPr>
  </p:slideViewPr>
  <p:notesTextViewPr>
    <p:cViewPr>
      <p:scale>
        <a:sx n="1" d="1"/>
        <a:sy n="1" d="1"/>
      </p:scale>
      <p:origin x="0" y="0"/>
    </p:cViewPr>
  </p:notesTextViewPr>
  <p:sorterViewPr>
    <p:cViewPr>
      <p:scale>
        <a:sx n="100" d="100"/>
        <a:sy n="100" d="100"/>
      </p:scale>
      <p:origin x="0" y="-1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50084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500844"/>
          </a:xfrm>
          <a:prstGeom prst="rect">
            <a:avLst/>
          </a:prstGeom>
        </p:spPr>
        <p:txBody>
          <a:bodyPr vert="horz" lIns="91440" tIns="45720" rIns="91440" bIns="45720" rtlCol="0"/>
          <a:lstStyle>
            <a:lvl1pPr algn="r">
              <a:defRPr sz="1200"/>
            </a:lvl1pPr>
          </a:lstStyle>
          <a:p>
            <a:fld id="{9515B46F-BAA8-4BD5-BCDB-D149550E9A31}" type="datetimeFigureOut">
              <a:rPr lang="en-GB" smtClean="0"/>
              <a:t>20/06/2019</a:t>
            </a:fld>
            <a:endParaRPr lang="en-GB"/>
          </a:p>
        </p:txBody>
      </p:sp>
      <p:sp>
        <p:nvSpPr>
          <p:cNvPr id="4" name="Slide Image Placeholder 3"/>
          <p:cNvSpPr>
            <a:spLocks noGrp="1" noRot="1" noChangeAspect="1"/>
          </p:cNvSpPr>
          <p:nvPr>
            <p:ph type="sldImg" idx="2"/>
          </p:nvPr>
        </p:nvSpPr>
        <p:spPr>
          <a:xfrm>
            <a:off x="1154113" y="1247775"/>
            <a:ext cx="4489450" cy="33686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803934"/>
            <a:ext cx="5438140" cy="393049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81358"/>
            <a:ext cx="2945659" cy="50084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81358"/>
            <a:ext cx="2945659" cy="500842"/>
          </a:xfrm>
          <a:prstGeom prst="rect">
            <a:avLst/>
          </a:prstGeom>
        </p:spPr>
        <p:txBody>
          <a:bodyPr vert="horz" lIns="91440" tIns="45720" rIns="91440" bIns="45720" rtlCol="0" anchor="b"/>
          <a:lstStyle>
            <a:lvl1pPr algn="r">
              <a:defRPr sz="1200"/>
            </a:lvl1pPr>
          </a:lstStyle>
          <a:p>
            <a:fld id="{575A922C-A0AC-48CA-A19F-E599D9E71C0C}" type="slidenum">
              <a:rPr lang="en-GB" smtClean="0"/>
              <a:t>‹#›</a:t>
            </a:fld>
            <a:endParaRPr lang="en-GB"/>
          </a:p>
        </p:txBody>
      </p:sp>
    </p:spTree>
    <p:extLst>
      <p:ext uri="{BB962C8B-B14F-4D97-AF65-F5344CB8AC3E}">
        <p14:creationId xmlns:p14="http://schemas.microsoft.com/office/powerpoint/2010/main" val="2786884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75A922C-A0AC-48CA-A19F-E599D9E71C0C}" type="slidenum">
              <a:rPr lang="en-GB" smtClean="0"/>
              <a:t>2</a:t>
            </a:fld>
            <a:endParaRPr lang="en-GB"/>
          </a:p>
        </p:txBody>
      </p:sp>
    </p:spTree>
    <p:extLst>
      <p:ext uri="{BB962C8B-B14F-4D97-AF65-F5344CB8AC3E}">
        <p14:creationId xmlns:p14="http://schemas.microsoft.com/office/powerpoint/2010/main" val="334540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D943E3A-40CA-4CCF-A15E-216C1A78467E}" type="datetimeFigureOut">
              <a:rPr lang="en-GB"/>
              <a:pPr>
                <a:defRPr/>
              </a:pPr>
              <a:t>20/06/2019</a:t>
            </a:fld>
            <a:endParaRPr lang="en-GB"/>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6CA5DB18-2D0B-4AC9-8F53-C852C59550EC}" type="slidenum">
              <a:rPr lang="en-GB"/>
              <a:pPr>
                <a:defRPr/>
              </a:pPr>
              <a:t>‹#›</a:t>
            </a:fld>
            <a:endParaRPr lang="en-GB"/>
          </a:p>
        </p:txBody>
      </p:sp>
    </p:spTree>
    <p:extLst>
      <p:ext uri="{BB962C8B-B14F-4D97-AF65-F5344CB8AC3E}">
        <p14:creationId xmlns:p14="http://schemas.microsoft.com/office/powerpoint/2010/main" val="1306064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6DDE105D-6DEF-4C5D-8AA9-C431F04FA604}" type="datetimeFigureOut">
              <a:rPr lang="en-GB"/>
              <a:pPr>
                <a:defRPr/>
              </a:pPr>
              <a:t>20/06/2019</a:t>
            </a:fld>
            <a:endParaRPr lang="en-GB"/>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2E61E87B-6E9F-4193-8209-BAC8DCB4F2F4}" type="slidenum">
              <a:rPr lang="en-GB"/>
              <a:pPr>
                <a:defRPr/>
              </a:pPr>
              <a:t>‹#›</a:t>
            </a:fld>
            <a:endParaRPr lang="en-GB"/>
          </a:p>
        </p:txBody>
      </p:sp>
    </p:spTree>
    <p:extLst>
      <p:ext uri="{BB962C8B-B14F-4D97-AF65-F5344CB8AC3E}">
        <p14:creationId xmlns:p14="http://schemas.microsoft.com/office/powerpoint/2010/main" val="44396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74B7F61-1F6D-4BD8-AF43-1E593AB61A70}" type="datetimeFigureOut">
              <a:rPr lang="en-GB"/>
              <a:pPr>
                <a:defRPr/>
              </a:pPr>
              <a:t>20/06/2019</a:t>
            </a:fld>
            <a:endParaRPr lang="en-GB"/>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DCD2CBF7-DD7A-4D29-8DE7-A76EBC48520C}" type="slidenum">
              <a:rPr lang="en-GB"/>
              <a:pPr>
                <a:defRPr/>
              </a:pPr>
              <a:t>‹#›</a:t>
            </a:fld>
            <a:endParaRPr lang="en-GB"/>
          </a:p>
        </p:txBody>
      </p:sp>
    </p:spTree>
    <p:extLst>
      <p:ext uri="{BB962C8B-B14F-4D97-AF65-F5344CB8AC3E}">
        <p14:creationId xmlns:p14="http://schemas.microsoft.com/office/powerpoint/2010/main" val="617758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71578E5-86CD-4A7B-99AE-A36D0C2C5647}" type="datetimeFigureOut">
              <a:rPr lang="en-GB"/>
              <a:pPr>
                <a:defRPr/>
              </a:pPr>
              <a:t>20/06/2019</a:t>
            </a:fld>
            <a:endParaRPr lang="en-GB"/>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9E1E8A3-DCDF-470F-8A94-81CB2CD866B6}" type="slidenum">
              <a:rPr lang="en-GB"/>
              <a:pPr>
                <a:defRPr/>
              </a:pPr>
              <a:t>‹#›</a:t>
            </a:fld>
            <a:endParaRPr lang="en-GB"/>
          </a:p>
        </p:txBody>
      </p:sp>
    </p:spTree>
    <p:extLst>
      <p:ext uri="{BB962C8B-B14F-4D97-AF65-F5344CB8AC3E}">
        <p14:creationId xmlns:p14="http://schemas.microsoft.com/office/powerpoint/2010/main" val="294452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A687CCA7-230D-4D5A-832D-C818B5B0BE7E}" type="datetimeFigureOut">
              <a:rPr lang="en-GB"/>
              <a:pPr>
                <a:defRPr/>
              </a:pPr>
              <a:t>20/06/2019</a:t>
            </a:fld>
            <a:endParaRPr lang="en-GB"/>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CEE7D2B-B2BD-4A24-8564-45B65D57E41C}" type="slidenum">
              <a:rPr lang="en-GB"/>
              <a:pPr>
                <a:defRPr/>
              </a:pPr>
              <a:t>‹#›</a:t>
            </a:fld>
            <a:endParaRPr lang="en-GB"/>
          </a:p>
        </p:txBody>
      </p:sp>
    </p:spTree>
    <p:extLst>
      <p:ext uri="{BB962C8B-B14F-4D97-AF65-F5344CB8AC3E}">
        <p14:creationId xmlns:p14="http://schemas.microsoft.com/office/powerpoint/2010/main" val="167801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4C3B371-506C-4F6C-ACFF-48A3198376F5}" type="datetimeFigureOut">
              <a:rPr lang="en-GB"/>
              <a:pPr>
                <a:defRPr/>
              </a:pPr>
              <a:t>20/06/2019</a:t>
            </a:fld>
            <a:endParaRPr lang="en-GB"/>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93051AA-1174-4EC9-922F-B9D0FBD8434C}" type="slidenum">
              <a:rPr lang="en-GB"/>
              <a:pPr>
                <a:defRPr/>
              </a:pPr>
              <a:t>‹#›</a:t>
            </a:fld>
            <a:endParaRPr lang="en-GB"/>
          </a:p>
        </p:txBody>
      </p:sp>
    </p:spTree>
    <p:extLst>
      <p:ext uri="{BB962C8B-B14F-4D97-AF65-F5344CB8AC3E}">
        <p14:creationId xmlns:p14="http://schemas.microsoft.com/office/powerpoint/2010/main" val="315883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2913333-C684-4CB0-B977-5287D1BE33AC}" type="datetimeFigureOut">
              <a:rPr lang="en-GB"/>
              <a:pPr>
                <a:defRPr/>
              </a:pPr>
              <a:t>20/06/2019</a:t>
            </a:fld>
            <a:endParaRPr lang="en-GB"/>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33F1AD26-8474-4EA9-B232-65B207AD1C12}" type="slidenum">
              <a:rPr lang="en-GB"/>
              <a:pPr>
                <a:defRPr/>
              </a:pPr>
              <a:t>‹#›</a:t>
            </a:fld>
            <a:endParaRPr lang="en-GB"/>
          </a:p>
        </p:txBody>
      </p:sp>
    </p:spTree>
    <p:extLst>
      <p:ext uri="{BB962C8B-B14F-4D97-AF65-F5344CB8AC3E}">
        <p14:creationId xmlns:p14="http://schemas.microsoft.com/office/powerpoint/2010/main" val="19584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D7995A7-F963-41F5-B2A5-7396FF08E866}" type="datetimeFigureOut">
              <a:rPr lang="en-GB"/>
              <a:pPr>
                <a:defRPr/>
              </a:pPr>
              <a:t>20/06/2019</a:t>
            </a:fld>
            <a:endParaRPr lang="en-GB"/>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F158F70-6709-46A1-BF64-8BD21A390043}" type="slidenum">
              <a:rPr lang="en-GB"/>
              <a:pPr>
                <a:defRPr/>
              </a:pPr>
              <a:t>‹#›</a:t>
            </a:fld>
            <a:endParaRPr lang="en-GB"/>
          </a:p>
        </p:txBody>
      </p:sp>
    </p:spTree>
    <p:extLst>
      <p:ext uri="{BB962C8B-B14F-4D97-AF65-F5344CB8AC3E}">
        <p14:creationId xmlns:p14="http://schemas.microsoft.com/office/powerpoint/2010/main" val="262942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4A8ABFE-DA7F-4AD6-A568-47C3E2999993}" type="datetimeFigureOut">
              <a:rPr lang="en-GB"/>
              <a:pPr>
                <a:defRPr/>
              </a:pPr>
              <a:t>20/06/2019</a:t>
            </a:fld>
            <a:endParaRPr lang="en-GB"/>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CFF574D-2D32-4BD0-9A78-E657ADD341C3}" type="slidenum">
              <a:rPr lang="en-GB"/>
              <a:pPr>
                <a:defRPr/>
              </a:pPr>
              <a:t>‹#›</a:t>
            </a:fld>
            <a:endParaRPr lang="en-GB"/>
          </a:p>
        </p:txBody>
      </p:sp>
    </p:spTree>
    <p:extLst>
      <p:ext uri="{BB962C8B-B14F-4D97-AF65-F5344CB8AC3E}">
        <p14:creationId xmlns:p14="http://schemas.microsoft.com/office/powerpoint/2010/main" val="154271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D1FCA6C-5054-4047-A6DE-EFD848AE84EE}" type="datetimeFigureOut">
              <a:rPr lang="en-GB"/>
              <a:pPr>
                <a:defRPr/>
              </a:pPr>
              <a:t>20/06/2019</a:t>
            </a:fld>
            <a:endParaRPr lang="en-GB"/>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A0955EE-2085-41DE-A845-A7972ADEA7E7}" type="slidenum">
              <a:rPr lang="en-GB"/>
              <a:pPr>
                <a:defRPr/>
              </a:pPr>
              <a:t>‹#›</a:t>
            </a:fld>
            <a:endParaRPr lang="en-GB"/>
          </a:p>
        </p:txBody>
      </p:sp>
    </p:spTree>
    <p:extLst>
      <p:ext uri="{BB962C8B-B14F-4D97-AF65-F5344CB8AC3E}">
        <p14:creationId xmlns:p14="http://schemas.microsoft.com/office/powerpoint/2010/main" val="91584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15B482D7-4F1C-46C1-B564-FD96149B97CE}" type="datetimeFigureOut">
              <a:rPr lang="en-GB"/>
              <a:pPr>
                <a:defRPr/>
              </a:pPr>
              <a:t>20/06/2019</a:t>
            </a:fld>
            <a:endParaRPr lang="en-GB"/>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GB"/>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9652BD2-72E9-43A8-AFC4-B733B8A7691B}" type="slidenum">
              <a:rPr lang="en-GB"/>
              <a:pPr>
                <a:defRPr/>
              </a:pPr>
              <a:t>‹#›</a:t>
            </a:fld>
            <a:endParaRPr lang="en-GB"/>
          </a:p>
        </p:txBody>
      </p:sp>
    </p:spTree>
    <p:extLst>
      <p:ext uri="{BB962C8B-B14F-4D97-AF65-F5344CB8AC3E}">
        <p14:creationId xmlns:p14="http://schemas.microsoft.com/office/powerpoint/2010/main" val="1875952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panose="020F0502020204030204"/>
              </a:defRPr>
            </a:lvl1pPr>
          </a:lstStyle>
          <a:p>
            <a:pPr>
              <a:defRPr/>
            </a:pPr>
            <a:fld id="{F1B5EF4B-289E-40FC-A0AE-D52B1B56F834}" type="datetimeFigureOut">
              <a:rPr lang="en-GB"/>
              <a:pPr>
                <a:defRPr/>
              </a:pPr>
              <a:t>20/06/2019</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panose="020F0502020204030204"/>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panose="020F0502020204030204"/>
              </a:defRPr>
            </a:lvl1pPr>
          </a:lstStyle>
          <a:p>
            <a:pPr>
              <a:defRPr/>
            </a:pPr>
            <a:fld id="{208E71F5-6653-4E5B-99F4-363F2860F885}" type="slidenum">
              <a:rPr lang="en-GB"/>
              <a:pPr>
                <a:defRPr/>
              </a:pPr>
              <a:t>‹#›</a:t>
            </a:fld>
            <a:endParaRPr lang="en-GB"/>
          </a:p>
        </p:txBody>
      </p:sp>
    </p:spTree>
    <p:extLst>
      <p:ext uri="{BB962C8B-B14F-4D97-AF65-F5344CB8AC3E}">
        <p14:creationId xmlns:p14="http://schemas.microsoft.com/office/powerpoint/2010/main" val="26105488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64" y="0"/>
            <a:ext cx="3333058"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3" name="Rectangle 2"/>
          <p:cNvSpPr/>
          <p:nvPr/>
        </p:nvSpPr>
        <p:spPr>
          <a:xfrm>
            <a:off x="124664" y="51516"/>
            <a:ext cx="3333058" cy="430887"/>
          </a:xfrm>
          <a:prstGeom prst="rect">
            <a:avLst/>
          </a:prstGeom>
        </p:spPr>
        <p:txBody>
          <a:bodyPr wrap="square">
            <a:spAutoFit/>
          </a:bodyPr>
          <a:lstStyle/>
          <a:p>
            <a:pPr algn="ctr" fontAlgn="base">
              <a:lnSpc>
                <a:spcPct val="100000"/>
              </a:lnSpc>
              <a:spcBef>
                <a:spcPct val="0"/>
              </a:spcBef>
              <a:spcAft>
                <a:spcPct val="0"/>
              </a:spcAft>
            </a:pPr>
            <a:r>
              <a:rPr lang="en-GB" altLang="en-US" sz="1100" b="1" dirty="0" smtClean="0">
                <a:solidFill>
                  <a:srgbClr val="000000"/>
                </a:solidFill>
              </a:rPr>
              <a:t>Explain </a:t>
            </a:r>
            <a:r>
              <a:rPr lang="en-GB" sz="1100" b="1" dirty="0" smtClean="0">
                <a:solidFill>
                  <a:srgbClr val="0070C0"/>
                </a:solidFill>
              </a:rPr>
              <a:t>how</a:t>
            </a:r>
            <a:r>
              <a:rPr lang="en-GB" sz="1100" b="1" dirty="0" smtClean="0"/>
              <a:t> different groups of people </a:t>
            </a:r>
            <a:r>
              <a:rPr lang="en-GB" sz="1100" b="1" dirty="0"/>
              <a:t>cope with living in </a:t>
            </a:r>
            <a:r>
              <a:rPr lang="en-GB" sz="1100" b="1" dirty="0" smtClean="0">
                <a:solidFill>
                  <a:srgbClr val="0070C0"/>
                </a:solidFill>
              </a:rPr>
              <a:t>extreme cold </a:t>
            </a:r>
            <a:r>
              <a:rPr lang="en-GB" sz="1100" b="1" dirty="0" smtClean="0">
                <a:solidFill>
                  <a:srgbClr val="0070C0"/>
                </a:solidFill>
              </a:rPr>
              <a:t>environments.</a:t>
            </a:r>
            <a:endParaRPr lang="en-US" altLang="en-US" sz="1100" b="1" dirty="0">
              <a:solidFill>
                <a:srgbClr val="0070C0"/>
              </a:solidFill>
              <a:ea typeface="Comic Sans MS" panose="030F0702030302020204" pitchFamily="66" charset="0"/>
              <a:cs typeface="Comic Sans MS" panose="030F0702030302020204" pitchFamily="66" charset="0"/>
            </a:endParaRPr>
          </a:p>
        </p:txBody>
      </p:sp>
      <p:cxnSp>
        <p:nvCxnSpPr>
          <p:cNvPr id="5" name="Straight Connector 4"/>
          <p:cNvCxnSpPr/>
          <p:nvPr/>
        </p:nvCxnSpPr>
        <p:spPr>
          <a:xfrm>
            <a:off x="124664" y="548680"/>
            <a:ext cx="33330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4664" y="548680"/>
            <a:ext cx="3333058" cy="984885"/>
          </a:xfrm>
          <a:prstGeom prst="rect">
            <a:avLst/>
          </a:prstGeom>
          <a:noFill/>
        </p:spPr>
        <p:txBody>
          <a:bodyPr wrap="square" rtlCol="0">
            <a:spAutoFit/>
          </a:bodyPr>
          <a:lstStyle/>
          <a:p>
            <a:r>
              <a:rPr lang="en-GB" sz="1400" dirty="0" smtClean="0">
                <a:solidFill>
                  <a:srgbClr val="FF0000"/>
                </a:solidFill>
              </a:rPr>
              <a:t>Point: </a:t>
            </a:r>
            <a:r>
              <a:rPr lang="en-GB" sz="1100" dirty="0" smtClean="0"/>
              <a:t>One way that … </a:t>
            </a:r>
            <a:r>
              <a:rPr lang="en-GB" sz="1100" i="1" dirty="0" smtClean="0"/>
              <a:t>(name a group of people we have studied)</a:t>
            </a:r>
            <a:r>
              <a:rPr lang="en-GB" sz="1100" dirty="0" smtClean="0"/>
              <a:t>… cope by living in cold environment is through their (clothing/housing/job/transport)</a:t>
            </a:r>
            <a:endParaRPr lang="en-GB" sz="1100" dirty="0"/>
          </a:p>
        </p:txBody>
      </p:sp>
      <p:sp>
        <p:nvSpPr>
          <p:cNvPr id="7" name="TextBox 6"/>
          <p:cNvSpPr txBox="1"/>
          <p:nvPr/>
        </p:nvSpPr>
        <p:spPr>
          <a:xfrm>
            <a:off x="133244" y="1413142"/>
            <a:ext cx="3333058" cy="815608"/>
          </a:xfrm>
          <a:prstGeom prst="rect">
            <a:avLst/>
          </a:prstGeom>
          <a:noFill/>
        </p:spPr>
        <p:txBody>
          <a:bodyPr wrap="square" rtlCol="0">
            <a:spAutoFit/>
          </a:bodyPr>
          <a:lstStyle/>
          <a:p>
            <a:r>
              <a:rPr lang="en-GB" sz="1400" dirty="0" smtClean="0">
                <a:solidFill>
                  <a:srgbClr val="FFC000"/>
                </a:solidFill>
              </a:rPr>
              <a:t>Evidence:</a:t>
            </a:r>
            <a:r>
              <a:rPr lang="en-GB" sz="1400" dirty="0" smtClean="0">
                <a:solidFill>
                  <a:srgbClr val="FF0000"/>
                </a:solidFill>
              </a:rPr>
              <a:t> </a:t>
            </a:r>
            <a:r>
              <a:rPr lang="en-GB" sz="1100" dirty="0" smtClean="0"/>
              <a:t>Their (clothing/housing/job/transport) helps them to cope because they… </a:t>
            </a:r>
            <a:r>
              <a:rPr lang="en-GB" sz="1100" i="1" dirty="0" smtClean="0"/>
              <a:t>(give a specific example) </a:t>
            </a:r>
            <a:endParaRPr lang="en-GB" sz="1100" i="1" dirty="0"/>
          </a:p>
        </p:txBody>
      </p:sp>
      <p:sp>
        <p:nvSpPr>
          <p:cNvPr id="8" name="TextBox 7"/>
          <p:cNvSpPr txBox="1"/>
          <p:nvPr/>
        </p:nvSpPr>
        <p:spPr>
          <a:xfrm>
            <a:off x="133244" y="2115710"/>
            <a:ext cx="3333058" cy="815608"/>
          </a:xfrm>
          <a:prstGeom prst="rect">
            <a:avLst/>
          </a:prstGeom>
          <a:noFill/>
        </p:spPr>
        <p:txBody>
          <a:bodyPr wrap="square" rtlCol="0">
            <a:spAutoFit/>
          </a:bodyPr>
          <a:lstStyle/>
          <a:p>
            <a:r>
              <a:rPr lang="en-GB" sz="1400" dirty="0" smtClean="0">
                <a:solidFill>
                  <a:srgbClr val="00B050"/>
                </a:solidFill>
              </a:rPr>
              <a:t>Expand: </a:t>
            </a:r>
            <a:r>
              <a:rPr lang="en-GB" sz="1100" dirty="0" smtClean="0"/>
              <a:t>This helps them cope by… (</a:t>
            </a:r>
            <a:r>
              <a:rPr lang="en-GB" sz="1100" i="1" dirty="0" smtClean="0"/>
              <a:t>develop a detailed point linked to the question)</a:t>
            </a:r>
            <a:endParaRPr lang="en-GB" sz="1100" dirty="0" smtClean="0"/>
          </a:p>
          <a:p>
            <a:r>
              <a:rPr lang="en-GB" sz="1100" dirty="0" smtClean="0"/>
              <a:t>In addition... Furthermore… (</a:t>
            </a:r>
            <a:r>
              <a:rPr lang="en-GB" sz="1100" i="1" dirty="0" smtClean="0"/>
              <a:t>can you develop it further?)</a:t>
            </a:r>
            <a:endParaRPr lang="en-GB" sz="1100" dirty="0"/>
          </a:p>
        </p:txBody>
      </p:sp>
      <p:cxnSp>
        <p:nvCxnSpPr>
          <p:cNvPr id="9" name="Straight Connector 8"/>
          <p:cNvCxnSpPr/>
          <p:nvPr/>
        </p:nvCxnSpPr>
        <p:spPr>
          <a:xfrm>
            <a:off x="124664" y="2996952"/>
            <a:ext cx="33330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16084" y="3008504"/>
            <a:ext cx="3333058" cy="984885"/>
          </a:xfrm>
          <a:prstGeom prst="rect">
            <a:avLst/>
          </a:prstGeom>
          <a:noFill/>
        </p:spPr>
        <p:txBody>
          <a:bodyPr wrap="square" rtlCol="0">
            <a:spAutoFit/>
          </a:bodyPr>
          <a:lstStyle/>
          <a:p>
            <a:r>
              <a:rPr lang="en-GB" sz="1400" dirty="0" smtClean="0">
                <a:solidFill>
                  <a:srgbClr val="FF0000"/>
                </a:solidFill>
              </a:rPr>
              <a:t>Point: </a:t>
            </a:r>
            <a:r>
              <a:rPr lang="en-GB" sz="1100" dirty="0" smtClean="0"/>
              <a:t>One way that … </a:t>
            </a:r>
            <a:r>
              <a:rPr lang="en-GB" sz="1100" i="1" dirty="0" smtClean="0"/>
              <a:t>(name a group of people we have studied)</a:t>
            </a:r>
            <a:r>
              <a:rPr lang="en-GB" sz="1100" dirty="0" smtClean="0"/>
              <a:t>… cope by living in cold environment is through their (clothing/housing/job/transport)</a:t>
            </a:r>
            <a:endParaRPr lang="en-GB" sz="1100" dirty="0"/>
          </a:p>
        </p:txBody>
      </p:sp>
      <p:sp>
        <p:nvSpPr>
          <p:cNvPr id="11" name="TextBox 10"/>
          <p:cNvSpPr txBox="1"/>
          <p:nvPr/>
        </p:nvSpPr>
        <p:spPr>
          <a:xfrm>
            <a:off x="124664" y="3872966"/>
            <a:ext cx="3333058" cy="815608"/>
          </a:xfrm>
          <a:prstGeom prst="rect">
            <a:avLst/>
          </a:prstGeom>
          <a:noFill/>
        </p:spPr>
        <p:txBody>
          <a:bodyPr wrap="square" rtlCol="0">
            <a:spAutoFit/>
          </a:bodyPr>
          <a:lstStyle/>
          <a:p>
            <a:r>
              <a:rPr lang="en-GB" sz="1400" dirty="0" smtClean="0">
                <a:solidFill>
                  <a:srgbClr val="FFC000"/>
                </a:solidFill>
              </a:rPr>
              <a:t>Evidence:</a:t>
            </a:r>
            <a:r>
              <a:rPr lang="en-GB" sz="1400" dirty="0" smtClean="0">
                <a:solidFill>
                  <a:srgbClr val="FF0000"/>
                </a:solidFill>
              </a:rPr>
              <a:t> </a:t>
            </a:r>
            <a:r>
              <a:rPr lang="en-GB" sz="1100" dirty="0" smtClean="0"/>
              <a:t>Their (clothing/housing/job/transport) helps them to cope because they… </a:t>
            </a:r>
            <a:r>
              <a:rPr lang="en-GB" sz="1100" i="1" dirty="0" smtClean="0"/>
              <a:t>(give a specific example) </a:t>
            </a:r>
            <a:endParaRPr lang="en-GB" sz="1100" i="1" dirty="0"/>
          </a:p>
        </p:txBody>
      </p:sp>
      <p:sp>
        <p:nvSpPr>
          <p:cNvPr id="12" name="TextBox 11"/>
          <p:cNvSpPr txBox="1"/>
          <p:nvPr/>
        </p:nvSpPr>
        <p:spPr>
          <a:xfrm>
            <a:off x="124664" y="4575534"/>
            <a:ext cx="3333058" cy="815608"/>
          </a:xfrm>
          <a:prstGeom prst="rect">
            <a:avLst/>
          </a:prstGeom>
          <a:noFill/>
        </p:spPr>
        <p:txBody>
          <a:bodyPr wrap="square" rtlCol="0">
            <a:spAutoFit/>
          </a:bodyPr>
          <a:lstStyle/>
          <a:p>
            <a:r>
              <a:rPr lang="en-GB" sz="1400" dirty="0" smtClean="0">
                <a:solidFill>
                  <a:srgbClr val="00B050"/>
                </a:solidFill>
              </a:rPr>
              <a:t>Expand: </a:t>
            </a:r>
            <a:r>
              <a:rPr lang="en-GB" sz="1100" dirty="0" smtClean="0"/>
              <a:t>This helps them cope by… (</a:t>
            </a:r>
            <a:r>
              <a:rPr lang="en-GB" sz="1100" i="1" dirty="0" smtClean="0"/>
              <a:t>develop a detailed point linked to the question)</a:t>
            </a:r>
            <a:endParaRPr lang="en-GB" sz="1100" dirty="0" smtClean="0"/>
          </a:p>
          <a:p>
            <a:r>
              <a:rPr lang="en-GB" sz="1100" dirty="0" smtClean="0"/>
              <a:t>In addition... Furthermore… (</a:t>
            </a:r>
            <a:r>
              <a:rPr lang="en-GB" sz="1100" i="1" dirty="0" smtClean="0"/>
              <a:t>can you develop it further?)</a:t>
            </a:r>
            <a:endParaRPr lang="en-GB" sz="1100" dirty="0"/>
          </a:p>
        </p:txBody>
      </p:sp>
      <p:cxnSp>
        <p:nvCxnSpPr>
          <p:cNvPr id="13" name="Straight Connector 12"/>
          <p:cNvCxnSpPr/>
          <p:nvPr/>
        </p:nvCxnSpPr>
        <p:spPr>
          <a:xfrm>
            <a:off x="116084" y="5456776"/>
            <a:ext cx="333305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07504" y="5428818"/>
            <a:ext cx="3333058" cy="1384995"/>
          </a:xfrm>
          <a:prstGeom prst="rect">
            <a:avLst/>
          </a:prstGeom>
          <a:noFill/>
        </p:spPr>
        <p:txBody>
          <a:bodyPr wrap="square" rtlCol="0">
            <a:spAutoFit/>
          </a:bodyPr>
          <a:lstStyle/>
          <a:p>
            <a:r>
              <a:rPr lang="en-GB" sz="1400" dirty="0" smtClean="0"/>
              <a:t>Develop a third paragraph using the same structure as above.</a:t>
            </a:r>
          </a:p>
          <a:p>
            <a:r>
              <a:rPr lang="en-GB" sz="1400" dirty="0" smtClean="0"/>
              <a:t> </a:t>
            </a:r>
          </a:p>
          <a:p>
            <a:r>
              <a:rPr lang="en-GB" sz="1400" i="1" dirty="0" smtClean="0">
                <a:solidFill>
                  <a:srgbClr val="FF0000"/>
                </a:solidFill>
              </a:rPr>
              <a:t>Point </a:t>
            </a:r>
          </a:p>
          <a:p>
            <a:r>
              <a:rPr lang="en-GB" sz="1400" i="1" dirty="0" smtClean="0">
                <a:solidFill>
                  <a:srgbClr val="FFC000"/>
                </a:solidFill>
              </a:rPr>
              <a:t>Evidence</a:t>
            </a:r>
          </a:p>
          <a:p>
            <a:r>
              <a:rPr lang="en-GB" sz="1400" i="1" dirty="0" smtClean="0">
                <a:solidFill>
                  <a:srgbClr val="00B050"/>
                </a:solidFill>
              </a:rPr>
              <a:t>Expand</a:t>
            </a:r>
            <a:endParaRPr lang="en-GB" sz="1100" i="1" dirty="0">
              <a:solidFill>
                <a:srgbClr val="00B050"/>
              </a:solidFill>
            </a:endParaRPr>
          </a:p>
        </p:txBody>
      </p:sp>
      <p:sp>
        <p:nvSpPr>
          <p:cNvPr id="4" name="TextBox 3"/>
          <p:cNvSpPr txBox="1"/>
          <p:nvPr/>
        </p:nvSpPr>
        <p:spPr>
          <a:xfrm>
            <a:off x="4539049" y="220793"/>
            <a:ext cx="3978875" cy="523220"/>
          </a:xfrm>
          <a:prstGeom prst="rect">
            <a:avLst/>
          </a:prstGeom>
          <a:noFill/>
        </p:spPr>
        <p:txBody>
          <a:bodyPr wrap="square" rtlCol="0">
            <a:spAutoFit/>
          </a:bodyPr>
          <a:lstStyle/>
          <a:p>
            <a:r>
              <a:rPr lang="en-GB" sz="2800" b="1" dirty="0" smtClean="0">
                <a:solidFill>
                  <a:srgbClr val="FF0000"/>
                </a:solidFill>
              </a:rPr>
              <a:t>Y8 Geography Example</a:t>
            </a:r>
            <a:endParaRPr lang="en-GB" sz="2800" b="1" dirty="0">
              <a:solidFill>
                <a:srgbClr val="FF0000"/>
              </a:solidFill>
            </a:endParaRPr>
          </a:p>
        </p:txBody>
      </p:sp>
    </p:spTree>
    <p:extLst>
      <p:ext uri="{BB962C8B-B14F-4D97-AF65-F5344CB8AC3E}">
        <p14:creationId xmlns:p14="http://schemas.microsoft.com/office/powerpoint/2010/main" val="3217661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1B8C8A5B-F0CB-40ED-828F-985DE8E4DC3B}"/>
              </a:ext>
            </a:extLst>
          </p:cNvPr>
          <p:cNvSpPr/>
          <p:nvPr/>
        </p:nvSpPr>
        <p:spPr>
          <a:xfrm>
            <a:off x="172833" y="209415"/>
            <a:ext cx="2677320" cy="6487507"/>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cxnSp>
        <p:nvCxnSpPr>
          <p:cNvPr id="4" name="Straight Connector 3">
            <a:extLst>
              <a:ext uri="{FF2B5EF4-FFF2-40B4-BE49-F238E27FC236}">
                <a16:creationId xmlns="" xmlns:a16="http://schemas.microsoft.com/office/drawing/2014/main" id="{FF902CE1-9B3B-4979-9E91-9B6DD6F952A4}"/>
              </a:ext>
            </a:extLst>
          </p:cNvPr>
          <p:cNvCxnSpPr/>
          <p:nvPr/>
        </p:nvCxnSpPr>
        <p:spPr>
          <a:xfrm>
            <a:off x="179840" y="1241454"/>
            <a:ext cx="267732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 xmlns:a16="http://schemas.microsoft.com/office/drawing/2014/main" id="{D3FC2712-C867-4B14-9AD4-5F583C52D129}"/>
              </a:ext>
            </a:extLst>
          </p:cNvPr>
          <p:cNvCxnSpPr/>
          <p:nvPr/>
        </p:nvCxnSpPr>
        <p:spPr>
          <a:xfrm>
            <a:off x="165826" y="4408374"/>
            <a:ext cx="267732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 xmlns:a16="http://schemas.microsoft.com/office/drawing/2014/main" id="{F83675E4-AD9F-48CF-AD2C-D644C9A82D96}"/>
              </a:ext>
            </a:extLst>
          </p:cNvPr>
          <p:cNvSpPr/>
          <p:nvPr/>
        </p:nvSpPr>
        <p:spPr>
          <a:xfrm>
            <a:off x="1133491" y="1200752"/>
            <a:ext cx="827021" cy="338554"/>
          </a:xfrm>
          <a:prstGeom prst="rect">
            <a:avLst/>
          </a:prstGeom>
        </p:spPr>
        <p:txBody>
          <a:bodyPr wrap="none">
            <a:spAutoFit/>
          </a:bodyPr>
          <a:lstStyle/>
          <a:p>
            <a:pPr algn="ctr" defTabSz="457200"/>
            <a:r>
              <a:rPr lang="en-GB" sz="1600" b="1" dirty="0">
                <a:solidFill>
                  <a:prstClr val="black"/>
                </a:solidFill>
              </a:rPr>
              <a:t>Point 1 </a:t>
            </a:r>
            <a:endParaRPr lang="en-GB" sz="1600" dirty="0">
              <a:solidFill>
                <a:prstClr val="black"/>
              </a:solidFill>
            </a:endParaRPr>
          </a:p>
        </p:txBody>
      </p:sp>
      <p:sp>
        <p:nvSpPr>
          <p:cNvPr id="8" name="TextBox 7">
            <a:extLst>
              <a:ext uri="{FF2B5EF4-FFF2-40B4-BE49-F238E27FC236}">
                <a16:creationId xmlns="" xmlns:a16="http://schemas.microsoft.com/office/drawing/2014/main" id="{91E88792-A6F2-4F61-9919-DEDB9C67F056}"/>
              </a:ext>
            </a:extLst>
          </p:cNvPr>
          <p:cNvSpPr txBox="1"/>
          <p:nvPr/>
        </p:nvSpPr>
        <p:spPr>
          <a:xfrm>
            <a:off x="238454" y="1415993"/>
            <a:ext cx="2618706" cy="1323439"/>
          </a:xfrm>
          <a:prstGeom prst="rect">
            <a:avLst/>
          </a:prstGeom>
          <a:noFill/>
        </p:spPr>
        <p:txBody>
          <a:bodyPr wrap="square" rtlCol="0">
            <a:spAutoFit/>
          </a:bodyPr>
          <a:lstStyle/>
          <a:p>
            <a:pPr defTabSz="457200"/>
            <a:r>
              <a:rPr lang="en-GB" sz="1600" b="1" i="1" dirty="0">
                <a:solidFill>
                  <a:srgbClr val="FFC000"/>
                </a:solidFill>
              </a:rPr>
              <a:t>One opportunity is………</a:t>
            </a:r>
          </a:p>
          <a:p>
            <a:pPr defTabSz="457200"/>
            <a:endParaRPr lang="en-GB" sz="1600" b="1" i="1" dirty="0">
              <a:solidFill>
                <a:prstClr val="black"/>
              </a:solidFill>
            </a:endParaRPr>
          </a:p>
          <a:p>
            <a:pPr defTabSz="457200"/>
            <a:r>
              <a:rPr lang="en-GB" sz="1600" b="1" i="1" dirty="0">
                <a:solidFill>
                  <a:srgbClr val="00B050"/>
                </a:solidFill>
              </a:rPr>
              <a:t>This means that……………….</a:t>
            </a:r>
          </a:p>
          <a:p>
            <a:pPr defTabSz="457200"/>
            <a:endParaRPr lang="en-GB" sz="1600" b="1" i="1" dirty="0">
              <a:solidFill>
                <a:srgbClr val="0070C0"/>
              </a:solidFill>
            </a:endParaRPr>
          </a:p>
          <a:p>
            <a:pPr defTabSz="457200"/>
            <a:r>
              <a:rPr lang="en-GB" sz="1600" b="1" i="1" dirty="0">
                <a:solidFill>
                  <a:srgbClr val="0070C0"/>
                </a:solidFill>
              </a:rPr>
              <a:t>In addition,……………………….</a:t>
            </a:r>
          </a:p>
        </p:txBody>
      </p:sp>
      <p:sp>
        <p:nvSpPr>
          <p:cNvPr id="10" name="Rectangle 9"/>
          <p:cNvSpPr/>
          <p:nvPr/>
        </p:nvSpPr>
        <p:spPr>
          <a:xfrm>
            <a:off x="193516" y="225791"/>
            <a:ext cx="2567126" cy="10156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noProof="0" dirty="0" smtClean="0">
                <a:ln>
                  <a:noFill/>
                </a:ln>
                <a:solidFill>
                  <a:prstClr val="black"/>
                </a:solidFill>
                <a:effectLst/>
                <a:uLnTx/>
                <a:uFillTx/>
                <a:latin typeface="Calibri" panose="020F0502020204030204" pitchFamily="34" charset="0"/>
              </a:rPr>
              <a:t>To what extent, does that environment provide both opportunities and challenges for </a:t>
            </a:r>
            <a:r>
              <a:rPr kumimoji="0" lang="en-GB" sz="1200" b="1" i="0" u="none" strike="noStrike" kern="0" cap="none" spc="0" normalizeH="0" noProof="0" dirty="0" smtClean="0">
                <a:ln>
                  <a:noFill/>
                </a:ln>
                <a:solidFill>
                  <a:prstClr val="black"/>
                </a:solidFill>
                <a:effectLst/>
                <a:uLnTx/>
                <a:uFillTx/>
                <a:latin typeface="Calibri" panose="020F0502020204030204" pitchFamily="34" charset="0"/>
              </a:rPr>
              <a:t>development. </a:t>
            </a:r>
            <a:endParaRPr kumimoji="0" lang="en-GB" sz="1200" b="1" i="0" u="none" strike="noStrike" kern="0" cap="none" spc="0" normalizeH="0" noProof="0" dirty="0">
              <a:ln>
                <a:noFill/>
              </a:ln>
              <a:solidFill>
                <a:prstClr val="black"/>
              </a:solidFill>
              <a:effectLst/>
              <a:uLnTx/>
              <a:uFillTx/>
              <a:latin typeface="Calibri" panose="020F050202020403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prstClr val="black"/>
                </a:solidFill>
                <a:effectLst/>
                <a:uLnTx/>
                <a:uFillTx/>
                <a:latin typeface="Calibri" panose="020F0502020204030204" pitchFamily="34" charset="0"/>
              </a:rPr>
              <a:t>(9 marks) </a:t>
            </a:r>
            <a:endParaRPr kumimoji="0" lang="en-GB" sz="1200" b="1" i="0" u="none" strike="noStrike" kern="0" cap="none" spc="0" normalizeH="0" baseline="0" noProof="0" dirty="0">
              <a:ln>
                <a:noFill/>
              </a:ln>
              <a:solidFill>
                <a:prstClr val="black"/>
              </a:solidFill>
              <a:effectLst/>
              <a:uLnTx/>
              <a:uFillTx/>
            </a:endParaRPr>
          </a:p>
        </p:txBody>
      </p:sp>
      <p:cxnSp>
        <p:nvCxnSpPr>
          <p:cNvPr id="11" name="Straight Connector 10">
            <a:extLst>
              <a:ext uri="{FF2B5EF4-FFF2-40B4-BE49-F238E27FC236}">
                <a16:creationId xmlns="" xmlns:a16="http://schemas.microsoft.com/office/drawing/2014/main" id="{D3FC2712-C867-4B14-9AD4-5F583C52D129}"/>
              </a:ext>
            </a:extLst>
          </p:cNvPr>
          <p:cNvCxnSpPr/>
          <p:nvPr/>
        </p:nvCxnSpPr>
        <p:spPr>
          <a:xfrm>
            <a:off x="165826" y="2867267"/>
            <a:ext cx="267732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049429" y="2851256"/>
            <a:ext cx="855299" cy="369332"/>
          </a:xfrm>
          <a:prstGeom prst="rect">
            <a:avLst/>
          </a:prstGeom>
        </p:spPr>
        <p:txBody>
          <a:bodyPr wrap="none">
            <a:spAutoFit/>
          </a:bodyPr>
          <a:lstStyle/>
          <a:p>
            <a:r>
              <a:rPr lang="en-GB" b="1" dirty="0">
                <a:solidFill>
                  <a:prstClr val="black"/>
                </a:solidFill>
              </a:rPr>
              <a:t>Point 2</a:t>
            </a:r>
            <a:endParaRPr lang="en-GB" dirty="0"/>
          </a:p>
        </p:txBody>
      </p:sp>
      <p:sp>
        <p:nvSpPr>
          <p:cNvPr id="13" name="Rectangle 12"/>
          <p:cNvSpPr/>
          <p:nvPr/>
        </p:nvSpPr>
        <p:spPr>
          <a:xfrm>
            <a:off x="1049429" y="4365244"/>
            <a:ext cx="855299" cy="369332"/>
          </a:xfrm>
          <a:prstGeom prst="rect">
            <a:avLst/>
          </a:prstGeom>
        </p:spPr>
        <p:txBody>
          <a:bodyPr wrap="none">
            <a:spAutoFit/>
          </a:bodyPr>
          <a:lstStyle/>
          <a:p>
            <a:r>
              <a:rPr lang="en-GB" b="1" dirty="0">
                <a:solidFill>
                  <a:prstClr val="black"/>
                </a:solidFill>
              </a:rPr>
              <a:t>Point 3</a:t>
            </a:r>
            <a:endParaRPr lang="en-GB" dirty="0"/>
          </a:p>
        </p:txBody>
      </p:sp>
      <p:sp>
        <p:nvSpPr>
          <p:cNvPr id="14" name="TextBox 13">
            <a:extLst>
              <a:ext uri="{FF2B5EF4-FFF2-40B4-BE49-F238E27FC236}">
                <a16:creationId xmlns="" xmlns:a16="http://schemas.microsoft.com/office/drawing/2014/main" id="{D9CC31D3-6F0B-4AB3-8CC1-D9E43904111B}"/>
              </a:ext>
            </a:extLst>
          </p:cNvPr>
          <p:cNvSpPr txBox="1"/>
          <p:nvPr/>
        </p:nvSpPr>
        <p:spPr>
          <a:xfrm>
            <a:off x="193516" y="3084935"/>
            <a:ext cx="2618706" cy="1323439"/>
          </a:xfrm>
          <a:prstGeom prst="rect">
            <a:avLst/>
          </a:prstGeom>
          <a:noFill/>
        </p:spPr>
        <p:txBody>
          <a:bodyPr wrap="square" rtlCol="0">
            <a:spAutoFit/>
          </a:bodyPr>
          <a:lstStyle/>
          <a:p>
            <a:pPr defTabSz="457200"/>
            <a:r>
              <a:rPr lang="en-GB" sz="1600" b="1" i="1" dirty="0" smtClean="0">
                <a:solidFill>
                  <a:srgbClr val="FFC000"/>
                </a:solidFill>
              </a:rPr>
              <a:t>One challenge </a:t>
            </a:r>
            <a:r>
              <a:rPr lang="en-GB" sz="1600" b="1" i="1" dirty="0">
                <a:solidFill>
                  <a:srgbClr val="FFC000"/>
                </a:solidFill>
              </a:rPr>
              <a:t>is……</a:t>
            </a:r>
          </a:p>
          <a:p>
            <a:pPr defTabSz="457200"/>
            <a:endParaRPr lang="en-GB" sz="1600" b="1" i="1" dirty="0">
              <a:solidFill>
                <a:prstClr val="black"/>
              </a:solidFill>
            </a:endParaRPr>
          </a:p>
          <a:p>
            <a:pPr defTabSz="457200"/>
            <a:r>
              <a:rPr lang="en-GB" sz="1600" b="1" i="1" dirty="0">
                <a:solidFill>
                  <a:srgbClr val="00B050"/>
                </a:solidFill>
              </a:rPr>
              <a:t>This means that……………….</a:t>
            </a:r>
          </a:p>
          <a:p>
            <a:pPr defTabSz="457200"/>
            <a:endParaRPr lang="en-GB" sz="1600" b="1" i="1" dirty="0">
              <a:solidFill>
                <a:srgbClr val="0070C0"/>
              </a:solidFill>
            </a:endParaRPr>
          </a:p>
          <a:p>
            <a:pPr defTabSz="457200"/>
            <a:r>
              <a:rPr lang="en-GB" sz="1600" b="1" i="1" dirty="0">
                <a:solidFill>
                  <a:srgbClr val="0070C0"/>
                </a:solidFill>
              </a:rPr>
              <a:t>In addition,……………………….</a:t>
            </a:r>
          </a:p>
        </p:txBody>
      </p:sp>
      <p:sp>
        <p:nvSpPr>
          <p:cNvPr id="15" name="TextBox 14">
            <a:extLst>
              <a:ext uri="{FF2B5EF4-FFF2-40B4-BE49-F238E27FC236}">
                <a16:creationId xmlns="" xmlns:a16="http://schemas.microsoft.com/office/drawing/2014/main" id="{E6D3B2D9-E3ED-4B0B-9A2F-EB4ADA5526E6}"/>
              </a:ext>
            </a:extLst>
          </p:cNvPr>
          <p:cNvSpPr txBox="1"/>
          <p:nvPr/>
        </p:nvSpPr>
        <p:spPr>
          <a:xfrm>
            <a:off x="141936" y="4552291"/>
            <a:ext cx="2618706" cy="1569660"/>
          </a:xfrm>
          <a:prstGeom prst="rect">
            <a:avLst/>
          </a:prstGeom>
          <a:noFill/>
        </p:spPr>
        <p:txBody>
          <a:bodyPr wrap="square" rtlCol="0">
            <a:spAutoFit/>
          </a:bodyPr>
          <a:lstStyle/>
          <a:p>
            <a:pPr defTabSz="457200"/>
            <a:r>
              <a:rPr lang="en-GB" sz="1600" b="1" i="1" dirty="0">
                <a:solidFill>
                  <a:srgbClr val="FFC000"/>
                </a:solidFill>
              </a:rPr>
              <a:t>A final </a:t>
            </a:r>
            <a:r>
              <a:rPr lang="en-GB" sz="1600" b="1" i="1" dirty="0" smtClean="0">
                <a:solidFill>
                  <a:srgbClr val="FFC000"/>
                </a:solidFill>
              </a:rPr>
              <a:t>opportunity/ challenge </a:t>
            </a:r>
            <a:r>
              <a:rPr lang="en-GB" sz="1600" b="1" i="1" dirty="0">
                <a:solidFill>
                  <a:srgbClr val="FFC000"/>
                </a:solidFill>
              </a:rPr>
              <a:t>is………</a:t>
            </a:r>
          </a:p>
          <a:p>
            <a:pPr defTabSz="457200"/>
            <a:endParaRPr lang="en-GB" sz="1600" b="1" i="1" dirty="0">
              <a:solidFill>
                <a:prstClr val="black"/>
              </a:solidFill>
            </a:endParaRPr>
          </a:p>
          <a:p>
            <a:pPr defTabSz="457200"/>
            <a:r>
              <a:rPr lang="en-GB" sz="1600" b="1" i="1" dirty="0">
                <a:solidFill>
                  <a:srgbClr val="00B050"/>
                </a:solidFill>
              </a:rPr>
              <a:t>This means that……………….</a:t>
            </a:r>
          </a:p>
          <a:p>
            <a:pPr defTabSz="457200"/>
            <a:endParaRPr lang="en-GB" sz="1600" b="1" i="1" dirty="0">
              <a:solidFill>
                <a:srgbClr val="0070C0"/>
              </a:solidFill>
            </a:endParaRPr>
          </a:p>
          <a:p>
            <a:pPr defTabSz="457200"/>
            <a:r>
              <a:rPr lang="en-GB" sz="1600" b="1" i="1" dirty="0">
                <a:solidFill>
                  <a:srgbClr val="0070C0"/>
                </a:solidFill>
              </a:rPr>
              <a:t>In addition,……………………….</a:t>
            </a:r>
          </a:p>
        </p:txBody>
      </p:sp>
      <p:cxnSp>
        <p:nvCxnSpPr>
          <p:cNvPr id="16" name="Straight Connector 15">
            <a:extLst>
              <a:ext uri="{FF2B5EF4-FFF2-40B4-BE49-F238E27FC236}">
                <a16:creationId xmlns="" xmlns:a16="http://schemas.microsoft.com/office/drawing/2014/main" id="{8F1742EE-7411-45F7-A653-F5C0151700F1}"/>
              </a:ext>
            </a:extLst>
          </p:cNvPr>
          <p:cNvCxnSpPr/>
          <p:nvPr/>
        </p:nvCxnSpPr>
        <p:spPr>
          <a:xfrm>
            <a:off x="172833" y="6067667"/>
            <a:ext cx="267732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 xmlns:a16="http://schemas.microsoft.com/office/drawing/2014/main" id="{CDB34071-B4D0-4621-A257-F083411045A4}"/>
              </a:ext>
            </a:extLst>
          </p:cNvPr>
          <p:cNvSpPr txBox="1"/>
          <p:nvPr/>
        </p:nvSpPr>
        <p:spPr>
          <a:xfrm>
            <a:off x="238454" y="6066279"/>
            <a:ext cx="2522188" cy="646331"/>
          </a:xfrm>
          <a:prstGeom prst="rect">
            <a:avLst/>
          </a:prstGeom>
          <a:noFill/>
        </p:spPr>
        <p:txBody>
          <a:bodyPr wrap="square" rtlCol="0">
            <a:spAutoFit/>
          </a:bodyPr>
          <a:lstStyle/>
          <a:p>
            <a:pPr algn="ctr" defTabSz="457200"/>
            <a:r>
              <a:rPr lang="en-GB" sz="1200" b="1" i="1" dirty="0">
                <a:solidFill>
                  <a:srgbClr val="7030A0"/>
                </a:solidFill>
              </a:rPr>
              <a:t>Remember – Decode, plan, answer, </a:t>
            </a:r>
            <a:r>
              <a:rPr lang="en-GB" sz="1200" b="1" i="1" u="sng" dirty="0">
                <a:solidFill>
                  <a:srgbClr val="7030A0"/>
                </a:solidFill>
              </a:rPr>
              <a:t>check</a:t>
            </a:r>
            <a:r>
              <a:rPr lang="en-GB" sz="1200" b="1" i="1" dirty="0">
                <a:solidFill>
                  <a:srgbClr val="7030A0"/>
                </a:solidFill>
              </a:rPr>
              <a:t>.</a:t>
            </a:r>
          </a:p>
          <a:p>
            <a:pPr algn="ctr" defTabSz="457200"/>
            <a:r>
              <a:rPr lang="en-GB" sz="1200" b="1" i="1" dirty="0">
                <a:solidFill>
                  <a:srgbClr val="7030A0"/>
                </a:solidFill>
              </a:rPr>
              <a:t>Have you answered the question?</a:t>
            </a:r>
          </a:p>
        </p:txBody>
      </p:sp>
      <p:cxnSp>
        <p:nvCxnSpPr>
          <p:cNvPr id="5" name="Straight Arrow Connector 4">
            <a:extLst>
              <a:ext uri="{FF2B5EF4-FFF2-40B4-BE49-F238E27FC236}">
                <a16:creationId xmlns="" xmlns:a16="http://schemas.microsoft.com/office/drawing/2014/main" id="{94EBD596-CA05-4367-9C5F-92F5ACDC1CA3}"/>
              </a:ext>
            </a:extLst>
          </p:cNvPr>
          <p:cNvCxnSpPr>
            <a:cxnSpLocks/>
          </p:cNvCxnSpPr>
          <p:nvPr/>
        </p:nvCxnSpPr>
        <p:spPr>
          <a:xfrm>
            <a:off x="2843146" y="781879"/>
            <a:ext cx="1152765" cy="41887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 xmlns:a16="http://schemas.microsoft.com/office/drawing/2014/main" id="{10CFD036-21CD-4DF5-9651-7332ED1297A4}"/>
              </a:ext>
            </a:extLst>
          </p:cNvPr>
          <p:cNvSpPr txBox="1"/>
          <p:nvPr/>
        </p:nvSpPr>
        <p:spPr>
          <a:xfrm>
            <a:off x="3995911" y="1070918"/>
            <a:ext cx="4678024" cy="3108543"/>
          </a:xfrm>
          <a:prstGeom prst="rect">
            <a:avLst/>
          </a:prstGeom>
          <a:solidFill>
            <a:schemeClr val="accent1">
              <a:lumMod val="60000"/>
              <a:lumOff val="40000"/>
            </a:schemeClr>
          </a:solidFill>
        </p:spPr>
        <p:txBody>
          <a:bodyPr wrap="square" rtlCol="0">
            <a:spAutoFit/>
          </a:bodyPr>
          <a:lstStyle/>
          <a:p>
            <a:r>
              <a:rPr lang="en-GB" sz="1400" b="1" dirty="0"/>
              <a:t>What does the word </a:t>
            </a:r>
            <a:r>
              <a:rPr lang="en-GB" sz="1400" b="1" dirty="0" smtClean="0"/>
              <a:t>to what extent mean</a:t>
            </a:r>
            <a:r>
              <a:rPr lang="en-GB" sz="1400" b="1" dirty="0"/>
              <a:t>?</a:t>
            </a:r>
          </a:p>
          <a:p>
            <a:endParaRPr lang="en-GB" sz="1400" dirty="0"/>
          </a:p>
          <a:p>
            <a:r>
              <a:rPr lang="en-GB" sz="1400" dirty="0" smtClean="0"/>
              <a:t>“To a ________ extent”</a:t>
            </a:r>
            <a:endParaRPr lang="en-GB" sz="1400" dirty="0"/>
          </a:p>
          <a:p>
            <a:endParaRPr lang="en-GB" sz="1400" dirty="0"/>
          </a:p>
          <a:p>
            <a:endParaRPr lang="en-GB" sz="1400" dirty="0"/>
          </a:p>
          <a:p>
            <a:r>
              <a:rPr lang="en-GB" sz="1400" b="1" dirty="0"/>
              <a:t>What do we need to do to the question?</a:t>
            </a:r>
          </a:p>
          <a:p>
            <a:endParaRPr lang="en-GB" sz="1400" b="1" dirty="0"/>
          </a:p>
          <a:p>
            <a:r>
              <a:rPr lang="en-GB" sz="1400" dirty="0"/>
              <a:t>Decode, plan, answer, check</a:t>
            </a:r>
          </a:p>
          <a:p>
            <a:endParaRPr lang="en-GB" sz="1400" dirty="0"/>
          </a:p>
          <a:p>
            <a:r>
              <a:rPr lang="en-GB" sz="1400" b="1" dirty="0"/>
              <a:t>What do we need to include in the answer?</a:t>
            </a:r>
          </a:p>
          <a:p>
            <a:endParaRPr lang="en-GB" sz="1400" b="1" dirty="0"/>
          </a:p>
          <a:p>
            <a:r>
              <a:rPr lang="en-GB" sz="1400" dirty="0"/>
              <a:t>Name of a cold environment, different opportunities for development, specific facts, three points which are fully developed.</a:t>
            </a:r>
          </a:p>
        </p:txBody>
      </p:sp>
      <p:sp>
        <p:nvSpPr>
          <p:cNvPr id="77" name="TextBox 76">
            <a:extLst>
              <a:ext uri="{FF2B5EF4-FFF2-40B4-BE49-F238E27FC236}">
                <a16:creationId xmlns="" xmlns:a16="http://schemas.microsoft.com/office/drawing/2014/main" id="{EA716F0E-C38A-46D2-9814-B77F3CCA5000}"/>
              </a:ext>
            </a:extLst>
          </p:cNvPr>
          <p:cNvSpPr txBox="1"/>
          <p:nvPr/>
        </p:nvSpPr>
        <p:spPr>
          <a:xfrm>
            <a:off x="3115447" y="4323885"/>
            <a:ext cx="5862727" cy="2308324"/>
          </a:xfrm>
          <a:prstGeom prst="rect">
            <a:avLst/>
          </a:prstGeom>
          <a:noFill/>
          <a:ln w="38100">
            <a:solidFill>
              <a:srgbClr val="0070C0"/>
            </a:solidFill>
          </a:ln>
        </p:spPr>
        <p:txBody>
          <a:bodyPr wrap="square" rtlCol="0">
            <a:spAutoFit/>
          </a:bodyPr>
          <a:lstStyle/>
          <a:p>
            <a:r>
              <a:rPr lang="en-GB" dirty="0"/>
              <a:t>One opportunity for development in Svalbard is tourism. In 2011, 70,000 people visited Longyearbyen which brings several opportunities for development. This means that money from tourism can be used to invest in other industries. In addition, over 300 people are employed in Svalbard because of tourism which means that they earn more money and have a higher income. More tourism can provide more opportunities in the future. </a:t>
            </a:r>
          </a:p>
        </p:txBody>
      </p:sp>
      <p:sp>
        <p:nvSpPr>
          <p:cNvPr id="9" name="TextBox 8"/>
          <p:cNvSpPr txBox="1"/>
          <p:nvPr/>
        </p:nvSpPr>
        <p:spPr>
          <a:xfrm>
            <a:off x="4736757" y="141569"/>
            <a:ext cx="4160108" cy="523220"/>
          </a:xfrm>
          <a:prstGeom prst="rect">
            <a:avLst/>
          </a:prstGeom>
          <a:noFill/>
        </p:spPr>
        <p:txBody>
          <a:bodyPr wrap="square" rtlCol="0">
            <a:spAutoFit/>
          </a:bodyPr>
          <a:lstStyle/>
          <a:p>
            <a:r>
              <a:rPr lang="en-GB" sz="2800" b="1" dirty="0" smtClean="0">
                <a:solidFill>
                  <a:srgbClr val="FF0000"/>
                </a:solidFill>
              </a:rPr>
              <a:t>GCSE Geography Example</a:t>
            </a:r>
            <a:endParaRPr lang="en-GB" sz="2800" b="1" dirty="0">
              <a:solidFill>
                <a:srgbClr val="FF0000"/>
              </a:solidFill>
            </a:endParaRPr>
          </a:p>
        </p:txBody>
      </p:sp>
    </p:spTree>
    <p:extLst>
      <p:ext uri="{BB962C8B-B14F-4D97-AF65-F5344CB8AC3E}">
        <p14:creationId xmlns:p14="http://schemas.microsoft.com/office/powerpoint/2010/main" val="154682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anim calcmode="lin" valueType="num">
                                      <p:cBhvr additive="base">
                                        <p:cTn id="19"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5" end="5"/>
                                            </p:txEl>
                                          </p:spTgt>
                                        </p:tgtEl>
                                        <p:attrNameLst>
                                          <p:attrName>style.visibility</p:attrName>
                                        </p:attrNameLst>
                                      </p:cBhvr>
                                      <p:to>
                                        <p:strVal val="visible"/>
                                      </p:to>
                                    </p:set>
                                    <p:anim calcmode="lin" valueType="num">
                                      <p:cBhvr additive="base">
                                        <p:cTn id="25" dur="500" fill="hold"/>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7" end="7"/>
                                            </p:txEl>
                                          </p:spTgt>
                                        </p:tgtEl>
                                        <p:attrNameLst>
                                          <p:attrName>style.visibility</p:attrName>
                                        </p:attrNameLst>
                                      </p:cBhvr>
                                      <p:to>
                                        <p:strVal val="visible"/>
                                      </p:to>
                                    </p:set>
                                    <p:anim calcmode="lin" valueType="num">
                                      <p:cBhvr additive="base">
                                        <p:cTn id="31" dur="500" fill="hold"/>
                                        <p:tgtEl>
                                          <p:spTgt spid="1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
                                            <p:txEl>
                                              <p:pRg st="9" end="9"/>
                                            </p:txEl>
                                          </p:spTgt>
                                        </p:tgtEl>
                                        <p:attrNameLst>
                                          <p:attrName>style.visibility</p:attrName>
                                        </p:attrNameLst>
                                      </p:cBhvr>
                                      <p:to>
                                        <p:strVal val="visible"/>
                                      </p:to>
                                    </p:set>
                                    <p:anim calcmode="lin" valueType="num">
                                      <p:cBhvr additive="base">
                                        <p:cTn id="37" dur="500" fill="hold"/>
                                        <p:tgtEl>
                                          <p:spTgt spid="1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xEl>
                                              <p:pRg st="11" end="11"/>
                                            </p:txEl>
                                          </p:spTgt>
                                        </p:tgtEl>
                                        <p:attrNameLst>
                                          <p:attrName>style.visibility</p:attrName>
                                        </p:attrNameLst>
                                      </p:cBhvr>
                                      <p:to>
                                        <p:strVal val="visible"/>
                                      </p:to>
                                    </p:set>
                                    <p:anim calcmode="lin" valueType="num">
                                      <p:cBhvr additive="base">
                                        <p:cTn id="43" dur="500" fill="hold"/>
                                        <p:tgtEl>
                                          <p:spTgt spid="1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7"/>
                                        </p:tgtEl>
                                        <p:attrNameLst>
                                          <p:attrName>style.visibility</p:attrName>
                                        </p:attrNameLst>
                                      </p:cBhvr>
                                      <p:to>
                                        <p:strVal val="visible"/>
                                      </p:to>
                                    </p:set>
                                    <p:anim calcmode="lin" valueType="num">
                                      <p:cBhvr additive="base">
                                        <p:cTn id="49" dur="500" fill="hold"/>
                                        <p:tgtEl>
                                          <p:spTgt spid="77"/>
                                        </p:tgtEl>
                                        <p:attrNameLst>
                                          <p:attrName>ppt_x</p:attrName>
                                        </p:attrNameLst>
                                      </p:cBhvr>
                                      <p:tavLst>
                                        <p:tav tm="0">
                                          <p:val>
                                            <p:strVal val="#ppt_x"/>
                                          </p:val>
                                        </p:tav>
                                        <p:tav tm="100000">
                                          <p:val>
                                            <p:strVal val="#ppt_x"/>
                                          </p:val>
                                        </p:tav>
                                      </p:tavLst>
                                    </p:anim>
                                    <p:anim calcmode="lin" valueType="num">
                                      <p:cBhvr additive="base">
                                        <p:cTn id="50"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1215</TotalTime>
  <Words>404</Words>
  <Application>Microsoft Office PowerPoint</Application>
  <PresentationFormat>On-screen Show (4:3)</PresentationFormat>
  <Paragraphs>52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1_Office Theme</vt:lpstr>
      <vt:lpstr>PowerPoint Presentation</vt:lpstr>
      <vt:lpstr>PowerPoint Presentation</vt:lpstr>
    </vt:vector>
  </TitlesOfParts>
  <Company>The Redhill Academy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M.Fisher</dc:creator>
  <cp:lastModifiedBy>M.Imrie</cp:lastModifiedBy>
  <cp:revision>51</cp:revision>
  <cp:lastPrinted>2017-02-28T07:46:10Z</cp:lastPrinted>
  <dcterms:created xsi:type="dcterms:W3CDTF">2016-03-01T16:36:51Z</dcterms:created>
  <dcterms:modified xsi:type="dcterms:W3CDTF">2019-06-20T13:21:49Z</dcterms:modified>
</cp:coreProperties>
</file>