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A5B5EB-48E6-4687-A360-ABDDC566F81F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AF6CE-F28B-432A-9887-B545A05F5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6644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KM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0C3085-3782-45FD-BD04-E00F530DADCD}" type="slidenum">
              <a:rPr lang="en-GB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704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07E1-29FF-4C5A-866C-70E31C94545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B7836-17FA-4F50-A86D-DE05CD7DE8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477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07E1-29FF-4C5A-866C-70E31C94545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B7836-17FA-4F50-A86D-DE05CD7DE8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435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07E1-29FF-4C5A-866C-70E31C94545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B7836-17FA-4F50-A86D-DE05CD7DE8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240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07E1-29FF-4C5A-866C-70E31C94545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B7836-17FA-4F50-A86D-DE05CD7DE8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522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07E1-29FF-4C5A-866C-70E31C94545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B7836-17FA-4F50-A86D-DE05CD7DE8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884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07E1-29FF-4C5A-866C-70E31C94545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B7836-17FA-4F50-A86D-DE05CD7DE8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110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07E1-29FF-4C5A-866C-70E31C94545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B7836-17FA-4F50-A86D-DE05CD7DE8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782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07E1-29FF-4C5A-866C-70E31C94545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B7836-17FA-4F50-A86D-DE05CD7DE8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8460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07E1-29FF-4C5A-866C-70E31C94545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B7836-17FA-4F50-A86D-DE05CD7DE8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2744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07E1-29FF-4C5A-866C-70E31C94545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B7836-17FA-4F50-A86D-DE05CD7DE8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269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07E1-29FF-4C5A-866C-70E31C94545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B7836-17FA-4F50-A86D-DE05CD7DE8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339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607E1-29FF-4C5A-866C-70E31C94545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B7836-17FA-4F50-A86D-DE05CD7DE8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314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98" y="741351"/>
            <a:ext cx="8489657" cy="53991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700" b="1" dirty="0"/>
              <a:t>Selecting embryos to ensure that they do not have a genetic disorder is morally wrong.</a:t>
            </a:r>
          </a:p>
          <a:p>
            <a:pPr marL="0" indent="0">
              <a:buNone/>
            </a:pPr>
            <a:endParaRPr lang="en-GB" sz="2700" b="1" dirty="0"/>
          </a:p>
          <a:p>
            <a:pPr fontAlgn="base"/>
            <a:r>
              <a:rPr lang="en-US" dirty="0"/>
              <a:t>I (strongly) agree with this statement because . . .​</a:t>
            </a:r>
          </a:p>
          <a:p>
            <a:pPr fontAlgn="base"/>
            <a:r>
              <a:rPr lang="en-US" dirty="0"/>
              <a:t>I (completely) disagree with this statement because . . . ​</a:t>
            </a:r>
          </a:p>
          <a:p>
            <a:pPr fontAlgn="base"/>
            <a:endParaRPr lang="en-US" dirty="0"/>
          </a:p>
          <a:p>
            <a:pPr fontAlgn="base"/>
            <a:r>
              <a:rPr lang="en-US" dirty="0"/>
              <a:t>We must consider . . . ​</a:t>
            </a:r>
          </a:p>
          <a:p>
            <a:pPr fontAlgn="base"/>
            <a:r>
              <a:rPr lang="en-US" dirty="0"/>
              <a:t>I think that . . . ​</a:t>
            </a:r>
          </a:p>
          <a:p>
            <a:pPr fontAlgn="base"/>
            <a:r>
              <a:rPr lang="en-US" dirty="0"/>
              <a:t>It is essential to . . .</a:t>
            </a:r>
            <a:endParaRPr lang="en-GB" dirty="0"/>
          </a:p>
        </p:txBody>
      </p:sp>
      <p:pic>
        <p:nvPicPr>
          <p:cNvPr id="4" name="Picture 3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xmlns="" id="{A63508CF-8C8C-40FB-B964-F66932B68E3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24652" y="160070"/>
            <a:ext cx="819150" cy="109233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368543" y="3084026"/>
            <a:ext cx="2165684" cy="34163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 fontAlgn="base"/>
            <a:r>
              <a:rPr lang="en-US" sz="2400" dirty="0">
                <a:solidFill>
                  <a:srgbClr val="0070C0"/>
                </a:solidFill>
                <a:latin typeface="Calibri" charset="0"/>
              </a:rPr>
              <a:t>Furthermore​</a:t>
            </a:r>
            <a:endParaRPr lang="en-US" sz="2400" dirty="0">
              <a:solidFill>
                <a:srgbClr val="0070C0"/>
              </a:solidFill>
              <a:latin typeface="Segoe UI" charset="0"/>
            </a:endParaRPr>
          </a:p>
          <a:p>
            <a:pPr algn="ctr" fontAlgn="base"/>
            <a:r>
              <a:rPr lang="en-US" sz="2400" dirty="0">
                <a:solidFill>
                  <a:srgbClr val="0070C0"/>
                </a:solidFill>
                <a:latin typeface="Calibri" charset="0"/>
              </a:rPr>
              <a:t>In addition​</a:t>
            </a:r>
            <a:endParaRPr lang="en-US" sz="2400" dirty="0">
              <a:solidFill>
                <a:srgbClr val="0070C0"/>
              </a:solidFill>
              <a:latin typeface="Segoe UI" charset="0"/>
            </a:endParaRPr>
          </a:p>
          <a:p>
            <a:pPr algn="ctr" fontAlgn="base"/>
            <a:r>
              <a:rPr lang="en-US" sz="2400" dirty="0">
                <a:solidFill>
                  <a:srgbClr val="0070C0"/>
                </a:solidFill>
                <a:latin typeface="Calibri" charset="0"/>
              </a:rPr>
              <a:t>​However​</a:t>
            </a:r>
            <a:endParaRPr lang="en-US" sz="2400" dirty="0">
              <a:solidFill>
                <a:srgbClr val="0070C0"/>
              </a:solidFill>
              <a:latin typeface="Segoe UI" charset="0"/>
            </a:endParaRPr>
          </a:p>
          <a:p>
            <a:pPr algn="ctr" fontAlgn="base"/>
            <a:r>
              <a:rPr lang="en-US" sz="2400" dirty="0">
                <a:solidFill>
                  <a:srgbClr val="0070C0"/>
                </a:solidFill>
                <a:latin typeface="Calibri" charset="0"/>
              </a:rPr>
              <a:t>Nevertheless​</a:t>
            </a:r>
            <a:endParaRPr lang="en-US" sz="2400" dirty="0">
              <a:solidFill>
                <a:srgbClr val="0070C0"/>
              </a:solidFill>
              <a:latin typeface="Segoe UI" charset="0"/>
            </a:endParaRPr>
          </a:p>
          <a:p>
            <a:pPr algn="ctr" fontAlgn="base"/>
            <a:r>
              <a:rPr lang="en-US" sz="2400" dirty="0">
                <a:solidFill>
                  <a:srgbClr val="0070C0"/>
                </a:solidFill>
                <a:latin typeface="Calibri" charset="0"/>
              </a:rPr>
              <a:t>On the other hand​</a:t>
            </a:r>
            <a:endParaRPr lang="en-US" sz="2400" dirty="0">
              <a:solidFill>
                <a:srgbClr val="0070C0"/>
              </a:solidFill>
              <a:latin typeface="Segoe UI" charset="0"/>
            </a:endParaRPr>
          </a:p>
          <a:p>
            <a:pPr algn="ctr" fontAlgn="base"/>
            <a:r>
              <a:rPr lang="en-US" sz="2400" dirty="0">
                <a:solidFill>
                  <a:srgbClr val="0070C0"/>
                </a:solidFill>
                <a:latin typeface="Calibri" charset="0"/>
              </a:rPr>
              <a:t>​Unless​</a:t>
            </a:r>
            <a:endParaRPr lang="en-US" sz="2400" dirty="0">
              <a:solidFill>
                <a:srgbClr val="0070C0"/>
              </a:solidFill>
              <a:latin typeface="Segoe UI" charset="0"/>
            </a:endParaRPr>
          </a:p>
          <a:p>
            <a:pPr algn="ctr" fontAlgn="base"/>
            <a:r>
              <a:rPr lang="en-US" sz="2400" dirty="0">
                <a:solidFill>
                  <a:srgbClr val="0070C0"/>
                </a:solidFill>
                <a:latin typeface="Calibri" charset="0"/>
              </a:rPr>
              <a:t>Except​</a:t>
            </a:r>
            <a:endParaRPr lang="en-US" sz="2400" dirty="0">
              <a:solidFill>
                <a:srgbClr val="0070C0"/>
              </a:solidFill>
              <a:latin typeface="Segoe UI" charset="0"/>
            </a:endParaRPr>
          </a:p>
          <a:p>
            <a:pPr algn="ctr" fontAlgn="base"/>
            <a:r>
              <a:rPr lang="en-US" sz="2400" dirty="0">
                <a:solidFill>
                  <a:srgbClr val="0070C0"/>
                </a:solidFill>
                <a:latin typeface="Calibri" charset="0"/>
              </a:rPr>
              <a:t>Perhaps​​</a:t>
            </a:r>
            <a:endParaRPr lang="en-US" sz="2400" dirty="0">
              <a:solidFill>
                <a:srgbClr val="0070C0"/>
              </a:solidFill>
              <a:latin typeface="Segoe UI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475BE43E-260A-4FBB-A789-A885727BD21B}"/>
              </a:ext>
            </a:extLst>
          </p:cNvPr>
          <p:cNvSpPr txBox="1"/>
          <p:nvPr/>
        </p:nvSpPr>
        <p:spPr>
          <a:xfrm>
            <a:off x="5226341" y="266045"/>
            <a:ext cx="2441197" cy="369332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7030A0"/>
                </a:solidFill>
              </a:rPr>
              <a:t>GCSE Biology example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9C4CA10B-238B-475C-8E0B-60B7F18D92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86689" y="4210348"/>
            <a:ext cx="2427907" cy="1678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593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68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>The Redhill Academy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M.Imrie</dc:creator>
  <cp:lastModifiedBy>M.Imrie</cp:lastModifiedBy>
  <cp:revision>1</cp:revision>
  <dcterms:created xsi:type="dcterms:W3CDTF">2019-07-04T13:27:35Z</dcterms:created>
  <dcterms:modified xsi:type="dcterms:W3CDTF">2019-07-04T13:27:59Z</dcterms:modified>
</cp:coreProperties>
</file>